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80" r:id="rId26"/>
    <p:sldId id="281" r:id="rId27"/>
    <p:sldId id="282" r:id="rId28"/>
    <p:sldId id="279" r:id="rId29"/>
    <p:sldId id="277" r:id="rId30"/>
  </p:sldIdLst>
  <p:sldSz cx="12192000" cy="6858000"/>
  <p:notesSz cx="6858000" cy="12192000"/>
  <p:embeddedFontLst>
    <p:embeddedFont>
      <p:font typeface="MiSans" panose="00000500000000000000" pitchFamily="34" charset="-122"/>
      <p:regular r:id="rId34"/>
    </p:embeddedFont>
    <p:embeddedFont>
      <p:font typeface="MiSans" panose="00000500000000000000" pitchFamily="34" charset="-120"/>
      <p:regular r:id="rId35"/>
    </p:embeddedFont>
    <p:embeddedFont>
      <p:font typeface="Noto Sans SC" panose="020B0200000000000000" charset="-122"/>
      <p:regular r:id="rId36"/>
    </p:embeddedFont>
    <p:embeddedFont>
      <p:font typeface="Calibri" panose="020F0502020204030204" charset="0"/>
      <p:regular r:id="rId37"/>
      <p:bold r:id="rId38"/>
      <p:italic r:id="rId39"/>
      <p:boldItalic r:id="rId40"/>
    </p:embeddedFont>
    <p:embeddedFont>
      <p:font typeface="微软雅黑" panose="020B0503020204020204" charset="-122"/>
      <p:regular r:id="rId41"/>
    </p:embeddedFont>
    <p:embeddedFont>
      <p:font typeface="等线" panose="02010600030101010101" charset="-122"/>
      <p:regular r:id="rId4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77BD"/>
    <a:srgbClr val="FFC000"/>
    <a:srgbClr val="FFFFFF"/>
    <a:srgbClr val="004CC0"/>
    <a:srgbClr val="056EE1"/>
    <a:srgbClr val="51667E"/>
    <a:srgbClr val="122F50"/>
    <a:srgbClr val="022144"/>
    <a:srgbClr val="C1E5FE"/>
    <a:srgbClr val="C9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image" Target="../media/image14.png"/><Relationship Id="rId10" Type="http://schemas.openxmlformats.org/officeDocument/2006/relationships/notesSlide" Target="../notesSlides/notesSlide17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8" Type="http://schemas.openxmlformats.org/officeDocument/2006/relationships/notesSlide" Target="../notesSlides/notesSlide19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11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1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6" Type="http://schemas.openxmlformats.org/officeDocument/2006/relationships/notesSlide" Target="../notesSlides/notesSlide24.xml"/><Relationship Id="rId45" Type="http://schemas.openxmlformats.org/officeDocument/2006/relationships/slideLayout" Target="../slideLayouts/slideLayout1.xml"/><Relationship Id="rId44" Type="http://schemas.openxmlformats.org/officeDocument/2006/relationships/tags" Target="../tags/tag160.xml"/><Relationship Id="rId43" Type="http://schemas.openxmlformats.org/officeDocument/2006/relationships/tags" Target="../tags/tag159.xml"/><Relationship Id="rId42" Type="http://schemas.openxmlformats.org/officeDocument/2006/relationships/tags" Target="../tags/tag158.xml"/><Relationship Id="rId41" Type="http://schemas.openxmlformats.org/officeDocument/2006/relationships/tags" Target="../tags/tag157.xml"/><Relationship Id="rId40" Type="http://schemas.openxmlformats.org/officeDocument/2006/relationships/tags" Target="../tags/tag156.xml"/><Relationship Id="rId4" Type="http://schemas.openxmlformats.org/officeDocument/2006/relationships/tags" Target="../tags/tag120.xml"/><Relationship Id="rId39" Type="http://schemas.openxmlformats.org/officeDocument/2006/relationships/tags" Target="../tags/tag155.xml"/><Relationship Id="rId38" Type="http://schemas.openxmlformats.org/officeDocument/2006/relationships/tags" Target="../tags/tag154.xml"/><Relationship Id="rId37" Type="http://schemas.openxmlformats.org/officeDocument/2006/relationships/tags" Target="../tags/tag153.xml"/><Relationship Id="rId36" Type="http://schemas.openxmlformats.org/officeDocument/2006/relationships/tags" Target="../tags/tag152.xml"/><Relationship Id="rId35" Type="http://schemas.openxmlformats.org/officeDocument/2006/relationships/tags" Target="../tags/tag151.xml"/><Relationship Id="rId34" Type="http://schemas.openxmlformats.org/officeDocument/2006/relationships/tags" Target="../tags/tag150.xml"/><Relationship Id="rId33" Type="http://schemas.openxmlformats.org/officeDocument/2006/relationships/tags" Target="../tags/tag149.xml"/><Relationship Id="rId32" Type="http://schemas.openxmlformats.org/officeDocument/2006/relationships/tags" Target="../tags/tag148.xml"/><Relationship Id="rId31" Type="http://schemas.openxmlformats.org/officeDocument/2006/relationships/tags" Target="../tags/tag147.xml"/><Relationship Id="rId30" Type="http://schemas.openxmlformats.org/officeDocument/2006/relationships/tags" Target="../tags/tag146.xml"/><Relationship Id="rId3" Type="http://schemas.openxmlformats.org/officeDocument/2006/relationships/tags" Target="../tags/tag119.xml"/><Relationship Id="rId29" Type="http://schemas.openxmlformats.org/officeDocument/2006/relationships/tags" Target="../tags/tag145.xml"/><Relationship Id="rId28" Type="http://schemas.openxmlformats.org/officeDocument/2006/relationships/tags" Target="../tags/tag144.xml"/><Relationship Id="rId27" Type="http://schemas.openxmlformats.org/officeDocument/2006/relationships/tags" Target="../tags/tag143.xml"/><Relationship Id="rId26" Type="http://schemas.openxmlformats.org/officeDocument/2006/relationships/tags" Target="../tags/tag142.xml"/><Relationship Id="rId25" Type="http://schemas.openxmlformats.org/officeDocument/2006/relationships/tags" Target="../tags/tag141.xml"/><Relationship Id="rId24" Type="http://schemas.openxmlformats.org/officeDocument/2006/relationships/tags" Target="../tags/tag140.xml"/><Relationship Id="rId23" Type="http://schemas.openxmlformats.org/officeDocument/2006/relationships/tags" Target="../tags/tag139.xml"/><Relationship Id="rId22" Type="http://schemas.openxmlformats.org/officeDocument/2006/relationships/tags" Target="../tags/tag138.xml"/><Relationship Id="rId21" Type="http://schemas.openxmlformats.org/officeDocument/2006/relationships/tags" Target="../tags/tag137.xml"/><Relationship Id="rId20" Type="http://schemas.openxmlformats.org/officeDocument/2006/relationships/tags" Target="../tags/tag136.xml"/><Relationship Id="rId2" Type="http://schemas.openxmlformats.org/officeDocument/2006/relationships/tags" Target="../tags/tag118.xml"/><Relationship Id="rId19" Type="http://schemas.openxmlformats.org/officeDocument/2006/relationships/tags" Target="../tags/tag135.xml"/><Relationship Id="rId18" Type="http://schemas.openxmlformats.org/officeDocument/2006/relationships/tags" Target="../tags/tag134.xml"/><Relationship Id="rId17" Type="http://schemas.openxmlformats.org/officeDocument/2006/relationships/tags" Target="../tags/tag133.xml"/><Relationship Id="rId16" Type="http://schemas.openxmlformats.org/officeDocument/2006/relationships/tags" Target="../tags/tag132.xml"/><Relationship Id="rId15" Type="http://schemas.openxmlformats.org/officeDocument/2006/relationships/tags" Target="../tags/tag131.xml"/><Relationship Id="rId14" Type="http://schemas.openxmlformats.org/officeDocument/2006/relationships/tags" Target="../tags/tag130.xml"/><Relationship Id="rId13" Type="http://schemas.openxmlformats.org/officeDocument/2006/relationships/tags" Target="../tags/tag129.xml"/><Relationship Id="rId12" Type="http://schemas.openxmlformats.org/officeDocument/2006/relationships/tags" Target="../tags/tag128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tags" Target="../tags/tag11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image" Target="../media/image19.png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image" Target="../media/image18.png"/><Relationship Id="rId17" Type="http://schemas.openxmlformats.org/officeDocument/2006/relationships/notesSlide" Target="../notesSlides/notesSlide25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2.png"/><Relationship Id="rId14" Type="http://schemas.openxmlformats.org/officeDocument/2006/relationships/tags" Target="../tags/tag170.xml"/><Relationship Id="rId13" Type="http://schemas.openxmlformats.org/officeDocument/2006/relationships/tags" Target="../tags/tag169.xml"/><Relationship Id="rId12" Type="http://schemas.openxmlformats.org/officeDocument/2006/relationships/tags" Target="../tags/tag168.xml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tags" Target="../tags/tag1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9" Type="http://schemas.openxmlformats.org/officeDocument/2006/relationships/notesSlide" Target="../notesSlides/notesSlide5.xml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image" Target="../media/image8.pn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68.xml"/><Relationship Id="rId15" Type="http://schemas.openxmlformats.org/officeDocument/2006/relationships/tags" Target="../tags/tag67.xml"/><Relationship Id="rId14" Type="http://schemas.openxmlformats.org/officeDocument/2006/relationships/tags" Target="../tags/tag66.xml"/><Relationship Id="rId13" Type="http://schemas.openxmlformats.org/officeDocument/2006/relationships/tags" Target="../tags/tag65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tags" Target="../tags/tag5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EFF6FC"/>
            </a:gs>
            <a:gs pos="100000">
              <a:srgbClr val="BED7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19:39-d3jnsaos8jdo4os5dls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" y="365760"/>
            <a:ext cx="11826240" cy="64922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408940" y="2068195"/>
            <a:ext cx="6406515" cy="706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Noto Sans SC" panose="020B0200000000000000" charset="-122"/>
              </a:rPr>
              <a:t>钪行业现状及发展趋势分析</a:t>
            </a:r>
            <a:endParaRPr lang="en-US" sz="4000" b="1" dirty="0">
              <a:solidFill>
                <a:srgbClr val="004CC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5" name="Shape 1"/>
          <p:cNvSpPr/>
          <p:nvPr/>
        </p:nvSpPr>
        <p:spPr>
          <a:xfrm>
            <a:off x="667075" y="756100"/>
            <a:ext cx="237324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6" name="Shape 2"/>
          <p:cNvSpPr/>
          <p:nvPr/>
        </p:nvSpPr>
        <p:spPr>
          <a:xfrm>
            <a:off x="667075" y="821637"/>
            <a:ext cx="237324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7" name="Shape 3"/>
          <p:cNvSpPr/>
          <p:nvPr/>
        </p:nvSpPr>
        <p:spPr>
          <a:xfrm>
            <a:off x="667075" y="887173"/>
            <a:ext cx="237324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8" name="Text 4"/>
          <p:cNvSpPr/>
          <p:nvPr/>
        </p:nvSpPr>
        <p:spPr>
          <a:xfrm>
            <a:off x="2325370" y="4868545"/>
            <a:ext cx="2573020" cy="3067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rgbClr val="40404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日期：2026/05/15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462280" y="4228465"/>
            <a:ext cx="774258" cy="762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1" name="Shape 7"/>
          <p:cNvSpPr/>
          <p:nvPr/>
        </p:nvSpPr>
        <p:spPr>
          <a:xfrm>
            <a:off x="730690" y="4266565"/>
            <a:ext cx="566757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pic>
        <p:nvPicPr>
          <p:cNvPr id="13" name="Image 3" descr="https://kimi-img.moonshot.cn/pub/slides/slides_tmpl/image/25-10-09-17:19:39-d3jnsaos8jdo4os5dlq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8210"/>
            <a:ext cx="12192000" cy="859790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646430" y="3429000"/>
            <a:ext cx="6185535" cy="9531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湖南东方钪业股份有限公司</a:t>
            </a:r>
            <a:endParaRPr lang="en-US" altLang="zh-CN" sz="2800" b="1" dirty="0">
              <a:solidFill>
                <a:srgbClr val="004CC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en-US" altLang="zh-CN" sz="28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-</a:t>
            </a:r>
            <a:r>
              <a:rPr lang="zh-CN" altLang="en-US" sz="28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总经理</a:t>
            </a:r>
            <a:r>
              <a:rPr lang="en-US" altLang="zh-CN" sz="28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 </a:t>
            </a:r>
            <a:r>
              <a:rPr lang="zh-CN" altLang="en-US" sz="28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聂东</a:t>
            </a:r>
            <a:r>
              <a:rPr lang="zh-CN" altLang="en-US" sz="28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红</a:t>
            </a:r>
            <a:endParaRPr lang="zh-CN" altLang="en-US" sz="2800" b="1" dirty="0">
              <a:solidFill>
                <a:srgbClr val="004CC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896100" y="1092835"/>
            <a:ext cx="4748530" cy="4748530"/>
            <a:chOff x="10860" y="1550"/>
            <a:chExt cx="7478" cy="7478"/>
          </a:xfrm>
        </p:grpSpPr>
        <p:pic>
          <p:nvPicPr>
            <p:cNvPr id="12" name="Image 2" descr="https://kimi-img.moonshot.cn/pub/slides/slides_tmpl/image/25-10-09-17:19:40-d3jnsb0s8jdo4os5dlv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0" y="1550"/>
              <a:ext cx="7478" cy="747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2" y="2387"/>
              <a:ext cx="6152" cy="5797"/>
            </a:xfrm>
            <a:prstGeom prst="ellipse">
              <a:avLst/>
            </a:prstGeom>
          </p:spPr>
        </p:pic>
      </p:grpSp>
      <p:pic>
        <p:nvPicPr>
          <p:cNvPr id="20" name="Picture 2" descr="C:\Users\shang\Desktop\OS.pngOS"/>
          <p:cNvPicPr>
            <a:picLocks noChangeAspect="1" noChangeArrowheads="1"/>
          </p:cNvPicPr>
          <p:nvPr/>
        </p:nvPicPr>
        <p:blipFill>
          <a:blip r:embed="rId5" cstate="print">
            <a:lum bright="-6000" contrast="6000"/>
          </a:blip>
          <a:srcRect t="11778" b="9626"/>
          <a:stretch>
            <a:fillRect/>
          </a:stretch>
        </p:blipFill>
        <p:spPr bwMode="auto">
          <a:xfrm>
            <a:off x="8924290" y="422910"/>
            <a:ext cx="2347595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1000">
                <a:srgbClr val="F0F8FF"/>
              </a:gs>
              <a:gs pos="100000">
                <a:srgbClr val="F0F8FF"/>
              </a:gs>
            </a:gsLst>
            <a:lin ang="5400000" scaled="1"/>
          </a:gradFill>
        </p:spPr>
      </p:sp>
      <p:sp>
        <p:nvSpPr>
          <p:cNvPr id="3" name="Shape 1"/>
          <p:cNvSpPr/>
          <p:nvPr/>
        </p:nvSpPr>
        <p:spPr>
          <a:xfrm>
            <a:off x="0" y="5432425"/>
            <a:ext cx="12192000" cy="864870"/>
          </a:xfrm>
          <a:custGeom>
            <a:avLst/>
            <a:gdLst/>
            <a:ahLst/>
            <a:cxnLst/>
            <a:rect l="l" t="t" r="r" b="b"/>
            <a:pathLst>
              <a:path w="12192000" h="864870">
                <a:moveTo>
                  <a:pt x="12192000" y="61685"/>
                </a:moveTo>
                <a:lnTo>
                  <a:pt x="12192000" y="864870"/>
                </a:lnTo>
                <a:lnTo>
                  <a:pt x="0" y="864870"/>
                </a:lnTo>
                <a:lnTo>
                  <a:pt x="0" y="65089"/>
                </a:lnTo>
                <a:lnTo>
                  <a:pt x="136525" y="45945"/>
                </a:lnTo>
                <a:lnTo>
                  <a:pt x="278130" y="29779"/>
                </a:lnTo>
                <a:lnTo>
                  <a:pt x="420370" y="17017"/>
                </a:lnTo>
                <a:lnTo>
                  <a:pt x="561975" y="8083"/>
                </a:lnTo>
                <a:lnTo>
                  <a:pt x="703580" y="2552"/>
                </a:lnTo>
                <a:lnTo>
                  <a:pt x="845185" y="0"/>
                </a:lnTo>
                <a:lnTo>
                  <a:pt x="986790" y="425"/>
                </a:lnTo>
                <a:lnTo>
                  <a:pt x="1128395" y="3829"/>
                </a:lnTo>
                <a:lnTo>
                  <a:pt x="1270635" y="10210"/>
                </a:lnTo>
                <a:lnTo>
                  <a:pt x="1412240" y="18718"/>
                </a:lnTo>
                <a:lnTo>
                  <a:pt x="1553845" y="29779"/>
                </a:lnTo>
                <a:lnTo>
                  <a:pt x="1695450" y="42967"/>
                </a:lnTo>
                <a:lnTo>
                  <a:pt x="1837055" y="58282"/>
                </a:lnTo>
                <a:lnTo>
                  <a:pt x="1978660" y="75299"/>
                </a:lnTo>
                <a:lnTo>
                  <a:pt x="2120265" y="94017"/>
                </a:lnTo>
                <a:lnTo>
                  <a:pt x="2262505" y="114437"/>
                </a:lnTo>
                <a:lnTo>
                  <a:pt x="2404110" y="136133"/>
                </a:lnTo>
                <a:lnTo>
                  <a:pt x="2545715" y="159105"/>
                </a:lnTo>
                <a:lnTo>
                  <a:pt x="2687320" y="183354"/>
                </a:lnTo>
                <a:lnTo>
                  <a:pt x="2828925" y="208454"/>
                </a:lnTo>
                <a:lnTo>
                  <a:pt x="2970530" y="233979"/>
                </a:lnTo>
                <a:lnTo>
                  <a:pt x="3112770" y="260354"/>
                </a:lnTo>
                <a:lnTo>
                  <a:pt x="3254375" y="286730"/>
                </a:lnTo>
                <a:lnTo>
                  <a:pt x="3395980" y="313957"/>
                </a:lnTo>
                <a:lnTo>
                  <a:pt x="3537585" y="340758"/>
                </a:lnTo>
                <a:lnTo>
                  <a:pt x="3679190" y="367559"/>
                </a:lnTo>
                <a:lnTo>
                  <a:pt x="3820795" y="394360"/>
                </a:lnTo>
                <a:lnTo>
                  <a:pt x="3963035" y="420736"/>
                </a:lnTo>
                <a:lnTo>
                  <a:pt x="4104640" y="446261"/>
                </a:lnTo>
                <a:lnTo>
                  <a:pt x="4246245" y="471361"/>
                </a:lnTo>
                <a:lnTo>
                  <a:pt x="4387850" y="495609"/>
                </a:lnTo>
                <a:lnTo>
                  <a:pt x="4529455" y="518582"/>
                </a:lnTo>
                <a:lnTo>
                  <a:pt x="4671060" y="540278"/>
                </a:lnTo>
                <a:lnTo>
                  <a:pt x="4813300" y="560698"/>
                </a:lnTo>
                <a:lnTo>
                  <a:pt x="4954905" y="579416"/>
                </a:lnTo>
                <a:lnTo>
                  <a:pt x="5096510" y="596433"/>
                </a:lnTo>
                <a:lnTo>
                  <a:pt x="5238115" y="611748"/>
                </a:lnTo>
                <a:lnTo>
                  <a:pt x="5379720" y="624936"/>
                </a:lnTo>
                <a:lnTo>
                  <a:pt x="5521325" y="635996"/>
                </a:lnTo>
                <a:lnTo>
                  <a:pt x="5662930" y="644505"/>
                </a:lnTo>
                <a:lnTo>
                  <a:pt x="5805170" y="650886"/>
                </a:lnTo>
                <a:lnTo>
                  <a:pt x="5946775" y="654289"/>
                </a:lnTo>
                <a:lnTo>
                  <a:pt x="6088380" y="654715"/>
                </a:lnTo>
                <a:lnTo>
                  <a:pt x="6108065" y="654289"/>
                </a:lnTo>
                <a:lnTo>
                  <a:pt x="6128385" y="654715"/>
                </a:lnTo>
                <a:lnTo>
                  <a:pt x="6269990" y="654289"/>
                </a:lnTo>
                <a:lnTo>
                  <a:pt x="6411595" y="650886"/>
                </a:lnTo>
                <a:lnTo>
                  <a:pt x="6553835" y="644505"/>
                </a:lnTo>
                <a:lnTo>
                  <a:pt x="6695440" y="635996"/>
                </a:lnTo>
                <a:lnTo>
                  <a:pt x="6837045" y="624936"/>
                </a:lnTo>
                <a:lnTo>
                  <a:pt x="6978650" y="611748"/>
                </a:lnTo>
                <a:lnTo>
                  <a:pt x="7120255" y="596433"/>
                </a:lnTo>
                <a:lnTo>
                  <a:pt x="7261860" y="579416"/>
                </a:lnTo>
                <a:lnTo>
                  <a:pt x="7403465" y="560698"/>
                </a:lnTo>
                <a:lnTo>
                  <a:pt x="7545705" y="540278"/>
                </a:lnTo>
                <a:lnTo>
                  <a:pt x="7687310" y="518582"/>
                </a:lnTo>
                <a:lnTo>
                  <a:pt x="7828915" y="495609"/>
                </a:lnTo>
                <a:lnTo>
                  <a:pt x="7970520" y="471361"/>
                </a:lnTo>
                <a:lnTo>
                  <a:pt x="8112125" y="446261"/>
                </a:lnTo>
                <a:lnTo>
                  <a:pt x="8253730" y="420736"/>
                </a:lnTo>
                <a:lnTo>
                  <a:pt x="8395970" y="394360"/>
                </a:lnTo>
                <a:lnTo>
                  <a:pt x="8537575" y="367559"/>
                </a:lnTo>
                <a:lnTo>
                  <a:pt x="8679180" y="340758"/>
                </a:lnTo>
                <a:lnTo>
                  <a:pt x="8820785" y="313957"/>
                </a:lnTo>
                <a:lnTo>
                  <a:pt x="8962390" y="286730"/>
                </a:lnTo>
                <a:lnTo>
                  <a:pt x="9103995" y="260354"/>
                </a:lnTo>
                <a:lnTo>
                  <a:pt x="9246235" y="233979"/>
                </a:lnTo>
                <a:lnTo>
                  <a:pt x="9387840" y="208454"/>
                </a:lnTo>
                <a:lnTo>
                  <a:pt x="9529445" y="183354"/>
                </a:lnTo>
                <a:lnTo>
                  <a:pt x="9671050" y="159105"/>
                </a:lnTo>
                <a:lnTo>
                  <a:pt x="9812655" y="136133"/>
                </a:lnTo>
                <a:lnTo>
                  <a:pt x="9954260" y="114437"/>
                </a:lnTo>
                <a:lnTo>
                  <a:pt x="10096500" y="94017"/>
                </a:lnTo>
                <a:lnTo>
                  <a:pt x="10238105" y="75299"/>
                </a:lnTo>
                <a:lnTo>
                  <a:pt x="10379710" y="58282"/>
                </a:lnTo>
                <a:lnTo>
                  <a:pt x="10521315" y="42967"/>
                </a:lnTo>
                <a:lnTo>
                  <a:pt x="10662920" y="29779"/>
                </a:lnTo>
                <a:lnTo>
                  <a:pt x="10804525" y="18718"/>
                </a:lnTo>
                <a:lnTo>
                  <a:pt x="10946130" y="10210"/>
                </a:lnTo>
                <a:lnTo>
                  <a:pt x="11088370" y="3829"/>
                </a:lnTo>
                <a:lnTo>
                  <a:pt x="11229975" y="425"/>
                </a:lnTo>
                <a:lnTo>
                  <a:pt x="11371580" y="0"/>
                </a:lnTo>
                <a:lnTo>
                  <a:pt x="11513185" y="2552"/>
                </a:lnTo>
                <a:lnTo>
                  <a:pt x="11654790" y="8083"/>
                </a:lnTo>
                <a:lnTo>
                  <a:pt x="11796395" y="17017"/>
                </a:lnTo>
                <a:lnTo>
                  <a:pt x="11938635" y="29779"/>
                </a:lnTo>
                <a:lnTo>
                  <a:pt x="12080240" y="45945"/>
                </a:lnTo>
                <a:lnTo>
                  <a:pt x="12192000" y="61685"/>
                </a:lnTo>
                <a:close/>
              </a:path>
            </a:pathLst>
          </a:custGeom>
          <a:gradFill flip="none" rotWithShape="1">
            <a:gsLst>
              <a:gs pos="0">
                <a:srgbClr val="F8AA5C"/>
              </a:gs>
              <a:gs pos="58000">
                <a:srgbClr val="FBCC9D"/>
              </a:gs>
              <a:gs pos="99000">
                <a:srgbClr val="FDEEDE"/>
              </a:gs>
              <a:gs pos="100000">
                <a:srgbClr val="FDEEDE"/>
              </a:gs>
            </a:gsLst>
            <a:lin ang="0" scaled="1"/>
          </a:gradFill>
        </p:spPr>
      </p:sp>
      <p:sp>
        <p:nvSpPr>
          <p:cNvPr id="4" name="Shape 2"/>
          <p:cNvSpPr/>
          <p:nvPr/>
        </p:nvSpPr>
        <p:spPr>
          <a:xfrm>
            <a:off x="0" y="5594985"/>
            <a:ext cx="12192000" cy="1263015"/>
          </a:xfrm>
          <a:custGeom>
            <a:avLst/>
            <a:gdLst/>
            <a:ahLst/>
            <a:cxnLst/>
            <a:rect l="l" t="t" r="r" b="b"/>
            <a:pathLst>
              <a:path w="12192000" h="1263015">
                <a:moveTo>
                  <a:pt x="12192000" y="882546"/>
                </a:moveTo>
                <a:lnTo>
                  <a:pt x="12192000" y="1263015"/>
                </a:lnTo>
                <a:lnTo>
                  <a:pt x="0" y="1263015"/>
                </a:lnTo>
                <a:lnTo>
                  <a:pt x="0" y="65426"/>
                </a:lnTo>
                <a:lnTo>
                  <a:pt x="136525" y="46225"/>
                </a:lnTo>
                <a:lnTo>
                  <a:pt x="278130" y="29869"/>
                </a:lnTo>
                <a:lnTo>
                  <a:pt x="420370" y="17068"/>
                </a:lnTo>
                <a:lnTo>
                  <a:pt x="561975" y="7823"/>
                </a:lnTo>
                <a:lnTo>
                  <a:pt x="703580" y="2845"/>
                </a:lnTo>
                <a:lnTo>
                  <a:pt x="845185" y="0"/>
                </a:lnTo>
                <a:lnTo>
                  <a:pt x="986790" y="711"/>
                </a:lnTo>
                <a:lnTo>
                  <a:pt x="1128395" y="3556"/>
                </a:lnTo>
                <a:lnTo>
                  <a:pt x="1270635" y="9956"/>
                </a:lnTo>
                <a:lnTo>
                  <a:pt x="1412240" y="18490"/>
                </a:lnTo>
                <a:lnTo>
                  <a:pt x="1553845" y="29869"/>
                </a:lnTo>
                <a:lnTo>
                  <a:pt x="1695450" y="42669"/>
                </a:lnTo>
                <a:lnTo>
                  <a:pt x="1837055" y="58315"/>
                </a:lnTo>
                <a:lnTo>
                  <a:pt x="1978660" y="75383"/>
                </a:lnTo>
                <a:lnTo>
                  <a:pt x="2120265" y="93873"/>
                </a:lnTo>
                <a:lnTo>
                  <a:pt x="2262505" y="114496"/>
                </a:lnTo>
                <a:lnTo>
                  <a:pt x="2404110" y="135831"/>
                </a:lnTo>
                <a:lnTo>
                  <a:pt x="2545715" y="159299"/>
                </a:lnTo>
                <a:lnTo>
                  <a:pt x="2687320" y="183479"/>
                </a:lnTo>
                <a:lnTo>
                  <a:pt x="2828925" y="208369"/>
                </a:lnTo>
                <a:lnTo>
                  <a:pt x="2970530" y="233971"/>
                </a:lnTo>
                <a:lnTo>
                  <a:pt x="3112770" y="260283"/>
                </a:lnTo>
                <a:lnTo>
                  <a:pt x="3254375" y="286596"/>
                </a:lnTo>
                <a:lnTo>
                  <a:pt x="3395980" y="314331"/>
                </a:lnTo>
                <a:lnTo>
                  <a:pt x="3537585" y="340644"/>
                </a:lnTo>
                <a:lnTo>
                  <a:pt x="3679190" y="367668"/>
                </a:lnTo>
                <a:lnTo>
                  <a:pt x="3820795" y="394692"/>
                </a:lnTo>
                <a:lnTo>
                  <a:pt x="3963035" y="421005"/>
                </a:lnTo>
                <a:lnTo>
                  <a:pt x="4104640" y="446607"/>
                </a:lnTo>
                <a:lnTo>
                  <a:pt x="4246245" y="471497"/>
                </a:lnTo>
                <a:lnTo>
                  <a:pt x="4387850" y="495676"/>
                </a:lnTo>
                <a:lnTo>
                  <a:pt x="4529455" y="518434"/>
                </a:lnTo>
                <a:lnTo>
                  <a:pt x="4671060" y="540479"/>
                </a:lnTo>
                <a:lnTo>
                  <a:pt x="4813300" y="561103"/>
                </a:lnTo>
                <a:lnTo>
                  <a:pt x="4954905" y="579593"/>
                </a:lnTo>
                <a:lnTo>
                  <a:pt x="5096510" y="596661"/>
                </a:lnTo>
                <a:lnTo>
                  <a:pt x="5238115" y="611595"/>
                </a:lnTo>
                <a:lnTo>
                  <a:pt x="5379720" y="625107"/>
                </a:lnTo>
                <a:lnTo>
                  <a:pt x="5521325" y="636486"/>
                </a:lnTo>
                <a:lnTo>
                  <a:pt x="5662930" y="645019"/>
                </a:lnTo>
                <a:lnTo>
                  <a:pt x="5805170" y="650709"/>
                </a:lnTo>
                <a:lnTo>
                  <a:pt x="5946775" y="654265"/>
                </a:lnTo>
                <a:lnTo>
                  <a:pt x="6088380" y="654976"/>
                </a:lnTo>
                <a:lnTo>
                  <a:pt x="6108065" y="654265"/>
                </a:lnTo>
                <a:lnTo>
                  <a:pt x="6128385" y="654976"/>
                </a:lnTo>
                <a:lnTo>
                  <a:pt x="6269990" y="654265"/>
                </a:lnTo>
                <a:lnTo>
                  <a:pt x="6411595" y="650709"/>
                </a:lnTo>
                <a:lnTo>
                  <a:pt x="6553835" y="645019"/>
                </a:lnTo>
                <a:lnTo>
                  <a:pt x="6695440" y="636486"/>
                </a:lnTo>
                <a:lnTo>
                  <a:pt x="6837045" y="625107"/>
                </a:lnTo>
                <a:lnTo>
                  <a:pt x="6978650" y="611595"/>
                </a:lnTo>
                <a:lnTo>
                  <a:pt x="7120255" y="596661"/>
                </a:lnTo>
                <a:lnTo>
                  <a:pt x="7261860" y="579593"/>
                </a:lnTo>
                <a:lnTo>
                  <a:pt x="7403465" y="561103"/>
                </a:lnTo>
                <a:lnTo>
                  <a:pt x="7545705" y="540479"/>
                </a:lnTo>
                <a:lnTo>
                  <a:pt x="7687310" y="518434"/>
                </a:lnTo>
                <a:lnTo>
                  <a:pt x="7828915" y="495676"/>
                </a:lnTo>
                <a:lnTo>
                  <a:pt x="7970520" y="471497"/>
                </a:lnTo>
                <a:lnTo>
                  <a:pt x="8112125" y="446607"/>
                </a:lnTo>
                <a:lnTo>
                  <a:pt x="8253730" y="421005"/>
                </a:lnTo>
                <a:lnTo>
                  <a:pt x="8395970" y="394692"/>
                </a:lnTo>
                <a:lnTo>
                  <a:pt x="8537575" y="367668"/>
                </a:lnTo>
                <a:lnTo>
                  <a:pt x="8679180" y="340644"/>
                </a:lnTo>
                <a:lnTo>
                  <a:pt x="8820785" y="314331"/>
                </a:lnTo>
                <a:lnTo>
                  <a:pt x="8962390" y="286596"/>
                </a:lnTo>
                <a:lnTo>
                  <a:pt x="9103995" y="260283"/>
                </a:lnTo>
                <a:lnTo>
                  <a:pt x="9246235" y="233971"/>
                </a:lnTo>
                <a:lnTo>
                  <a:pt x="9387840" y="208369"/>
                </a:lnTo>
                <a:lnTo>
                  <a:pt x="9529445" y="183479"/>
                </a:lnTo>
                <a:lnTo>
                  <a:pt x="9671050" y="159299"/>
                </a:lnTo>
                <a:lnTo>
                  <a:pt x="9812655" y="135831"/>
                </a:lnTo>
                <a:lnTo>
                  <a:pt x="9954260" y="114496"/>
                </a:lnTo>
                <a:lnTo>
                  <a:pt x="10096500" y="93873"/>
                </a:lnTo>
                <a:lnTo>
                  <a:pt x="10238105" y="75383"/>
                </a:lnTo>
                <a:lnTo>
                  <a:pt x="10379710" y="58315"/>
                </a:lnTo>
                <a:lnTo>
                  <a:pt x="10521315" y="42669"/>
                </a:lnTo>
                <a:lnTo>
                  <a:pt x="10662920" y="29869"/>
                </a:lnTo>
                <a:lnTo>
                  <a:pt x="10804525" y="18490"/>
                </a:lnTo>
                <a:lnTo>
                  <a:pt x="10946130" y="9956"/>
                </a:lnTo>
                <a:lnTo>
                  <a:pt x="11088370" y="3556"/>
                </a:lnTo>
                <a:lnTo>
                  <a:pt x="11229975" y="711"/>
                </a:lnTo>
                <a:lnTo>
                  <a:pt x="11371580" y="0"/>
                </a:lnTo>
                <a:lnTo>
                  <a:pt x="11513185" y="2845"/>
                </a:lnTo>
                <a:lnTo>
                  <a:pt x="11654790" y="7823"/>
                </a:lnTo>
                <a:lnTo>
                  <a:pt x="11796395" y="17068"/>
                </a:lnTo>
                <a:lnTo>
                  <a:pt x="11938635" y="29869"/>
                </a:lnTo>
                <a:lnTo>
                  <a:pt x="12080240" y="46225"/>
                </a:lnTo>
                <a:lnTo>
                  <a:pt x="12192000" y="61871"/>
                </a:lnTo>
                <a:lnTo>
                  <a:pt x="12192000" y="882546"/>
                </a:lnTo>
                <a:close/>
              </a:path>
            </a:pathLst>
          </a:custGeom>
          <a:solidFill>
            <a:srgbClr val="056EE1"/>
          </a:solidFill>
        </p:spPr>
      </p:sp>
      <p:pic>
        <p:nvPicPr>
          <p:cNvPr id="5" name="Image 0" descr="https://kimi-img.moonshot.cn/pub/slides/slides_tmpl/image/25-10-09-17:19:39-d3jnsaos8jdo4os5dlu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4490" y="962025"/>
            <a:ext cx="6382385" cy="61080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25420" y="2994025"/>
            <a:ext cx="6598920" cy="18078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行业</a:t>
            </a:r>
            <a:r>
              <a:rPr lang="zh-CN" alt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主要</a:t>
            </a:r>
            <a:r>
              <a:rPr 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矛盾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12000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03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50" y="1744980"/>
            <a:ext cx="5769610" cy="40386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4CC0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920750" y="1871980"/>
            <a:ext cx="5769610" cy="40386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48360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5" name="Shape 3"/>
          <p:cNvSpPr/>
          <p:nvPr/>
        </p:nvSpPr>
        <p:spPr>
          <a:xfrm>
            <a:off x="1122291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6" name="Shape 4"/>
          <p:cNvSpPr/>
          <p:nvPr/>
        </p:nvSpPr>
        <p:spPr>
          <a:xfrm>
            <a:off x="1396222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7" name="Shape 5"/>
          <p:cNvSpPr/>
          <p:nvPr/>
        </p:nvSpPr>
        <p:spPr>
          <a:xfrm flipH="1" flipV="1">
            <a:off x="7307580" y="0"/>
            <a:ext cx="4884420" cy="6858000"/>
          </a:xfrm>
          <a:prstGeom prst="round1Rect">
            <a:avLst>
              <a:gd name="adj" fmla="val 16667"/>
            </a:avLst>
          </a:prstGeom>
          <a:solidFill>
            <a:srgbClr val="004CC0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1195705" y="3183255"/>
            <a:ext cx="5215890" cy="0"/>
          </a:xfrm>
          <a:prstGeom prst="line">
            <a:avLst/>
          </a:prstGeom>
          <a:noFill/>
          <a:ln w="1270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9" name="Shape 7"/>
          <p:cNvSpPr/>
          <p:nvPr/>
        </p:nvSpPr>
        <p:spPr>
          <a:xfrm>
            <a:off x="1195705" y="3145155"/>
            <a:ext cx="543560" cy="76200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10" name="Shape 8"/>
          <p:cNvSpPr/>
          <p:nvPr/>
        </p:nvSpPr>
        <p:spPr>
          <a:xfrm flipH="1">
            <a:off x="11388725" y="422910"/>
            <a:ext cx="614680" cy="575310"/>
          </a:xfrm>
          <a:custGeom>
            <a:avLst/>
            <a:gdLst/>
            <a:ahLst/>
            <a:cxnLst/>
            <a:rect l="l" t="t" r="r" b="b"/>
            <a:pathLst>
              <a:path w="614680" h="575310">
                <a:moveTo>
                  <a:pt x="614680" y="287655"/>
                </a:moveTo>
                <a:lnTo>
                  <a:pt x="606766" y="287655"/>
                </a:lnTo>
                <a:lnTo>
                  <a:pt x="598851" y="287655"/>
                </a:lnTo>
                <a:lnTo>
                  <a:pt x="592256" y="287655"/>
                </a:lnTo>
                <a:lnTo>
                  <a:pt x="592256" y="287655"/>
                </a:lnTo>
                <a:lnTo>
                  <a:pt x="600170" y="287655"/>
                </a:lnTo>
                <a:lnTo>
                  <a:pt x="606766" y="287655"/>
                </a:lnTo>
                <a:lnTo>
                  <a:pt x="614680" y="287655"/>
                </a:lnTo>
                <a:close/>
                <a:moveTo>
                  <a:pt x="592256" y="287655"/>
                </a:moveTo>
                <a:cubicBezTo>
                  <a:pt x="444522" y="290294"/>
                  <a:pt x="302064" y="120076"/>
                  <a:pt x="307340" y="0"/>
                </a:cubicBezTo>
                <a:cubicBezTo>
                  <a:pt x="309978" y="151745"/>
                  <a:pt x="149053" y="286335"/>
                  <a:pt x="22424" y="287655"/>
                </a:cubicBezTo>
                <a:cubicBezTo>
                  <a:pt x="170158" y="285016"/>
                  <a:pt x="312616" y="455234"/>
                  <a:pt x="307340" y="575310"/>
                </a:cubicBezTo>
                <a:cubicBezTo>
                  <a:pt x="304702" y="424885"/>
                  <a:pt x="465627" y="290294"/>
                  <a:pt x="592256" y="287655"/>
                </a:cubicBezTo>
                <a:close/>
                <a:moveTo>
                  <a:pt x="22424" y="287655"/>
                </a:moveTo>
                <a:lnTo>
                  <a:pt x="21105" y="287655"/>
                </a:lnTo>
                <a:lnTo>
                  <a:pt x="14510" y="287655"/>
                </a:lnTo>
                <a:lnTo>
                  <a:pt x="6595" y="287655"/>
                </a:lnTo>
                <a:lnTo>
                  <a:pt x="0" y="287655"/>
                </a:lnTo>
                <a:lnTo>
                  <a:pt x="7914" y="287655"/>
                </a:lnTo>
                <a:lnTo>
                  <a:pt x="15829" y="287655"/>
                </a:lnTo>
                <a:lnTo>
                  <a:pt x="22424" y="287655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1" name="Shape 9"/>
          <p:cNvSpPr/>
          <p:nvPr/>
        </p:nvSpPr>
        <p:spPr>
          <a:xfrm flipH="1">
            <a:off x="11549380" y="5598160"/>
            <a:ext cx="293370" cy="274955"/>
          </a:xfrm>
          <a:custGeom>
            <a:avLst/>
            <a:gdLst/>
            <a:ahLst/>
            <a:cxnLst/>
            <a:rect l="l" t="t" r="r" b="b"/>
            <a:pathLst>
              <a:path w="293370" h="274955">
                <a:moveTo>
                  <a:pt x="293370" y="137478"/>
                </a:moveTo>
                <a:lnTo>
                  <a:pt x="289593" y="137478"/>
                </a:lnTo>
                <a:lnTo>
                  <a:pt x="285815" y="137478"/>
                </a:lnTo>
                <a:lnTo>
                  <a:pt x="282668" y="137478"/>
                </a:lnTo>
                <a:lnTo>
                  <a:pt x="282668" y="137478"/>
                </a:lnTo>
                <a:lnTo>
                  <a:pt x="286445" y="137478"/>
                </a:lnTo>
                <a:lnTo>
                  <a:pt x="289593" y="137478"/>
                </a:lnTo>
                <a:lnTo>
                  <a:pt x="293370" y="137478"/>
                </a:lnTo>
                <a:close/>
                <a:moveTo>
                  <a:pt x="282668" y="137478"/>
                </a:moveTo>
                <a:cubicBezTo>
                  <a:pt x="212158" y="138739"/>
                  <a:pt x="144167" y="57387"/>
                  <a:pt x="146685" y="0"/>
                </a:cubicBezTo>
                <a:cubicBezTo>
                  <a:pt x="147944" y="72523"/>
                  <a:pt x="71139" y="136847"/>
                  <a:pt x="10702" y="137478"/>
                </a:cubicBezTo>
                <a:cubicBezTo>
                  <a:pt x="81212" y="136216"/>
                  <a:pt x="149203" y="217568"/>
                  <a:pt x="146685" y="274955"/>
                </a:cubicBezTo>
                <a:cubicBezTo>
                  <a:pt x="145426" y="203063"/>
                  <a:pt x="222231" y="138739"/>
                  <a:pt x="282668" y="137478"/>
                </a:cubicBezTo>
                <a:close/>
                <a:moveTo>
                  <a:pt x="10702" y="137478"/>
                </a:moveTo>
                <a:lnTo>
                  <a:pt x="10073" y="137478"/>
                </a:lnTo>
                <a:lnTo>
                  <a:pt x="6925" y="137478"/>
                </a:lnTo>
                <a:lnTo>
                  <a:pt x="3148" y="137478"/>
                </a:lnTo>
                <a:lnTo>
                  <a:pt x="0" y="137478"/>
                </a:lnTo>
                <a:lnTo>
                  <a:pt x="3777" y="137478"/>
                </a:lnTo>
                <a:lnTo>
                  <a:pt x="7555" y="137478"/>
                </a:lnTo>
                <a:lnTo>
                  <a:pt x="10702" y="137478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2" name="Shape 10"/>
          <p:cNvSpPr/>
          <p:nvPr/>
        </p:nvSpPr>
        <p:spPr>
          <a:xfrm flipH="1">
            <a:off x="11549380" y="6125210"/>
            <a:ext cx="293370" cy="274955"/>
          </a:xfrm>
          <a:custGeom>
            <a:avLst/>
            <a:gdLst/>
            <a:ahLst/>
            <a:cxnLst/>
            <a:rect l="l" t="t" r="r" b="b"/>
            <a:pathLst>
              <a:path w="293370" h="274955">
                <a:moveTo>
                  <a:pt x="293370" y="137478"/>
                </a:moveTo>
                <a:lnTo>
                  <a:pt x="289593" y="137478"/>
                </a:lnTo>
                <a:lnTo>
                  <a:pt x="285815" y="137478"/>
                </a:lnTo>
                <a:lnTo>
                  <a:pt x="282668" y="137478"/>
                </a:lnTo>
                <a:lnTo>
                  <a:pt x="282668" y="137478"/>
                </a:lnTo>
                <a:lnTo>
                  <a:pt x="286445" y="137478"/>
                </a:lnTo>
                <a:lnTo>
                  <a:pt x="289593" y="137478"/>
                </a:lnTo>
                <a:lnTo>
                  <a:pt x="293370" y="137478"/>
                </a:lnTo>
                <a:close/>
                <a:moveTo>
                  <a:pt x="282668" y="137478"/>
                </a:moveTo>
                <a:cubicBezTo>
                  <a:pt x="212158" y="138739"/>
                  <a:pt x="144167" y="57387"/>
                  <a:pt x="146685" y="0"/>
                </a:cubicBezTo>
                <a:cubicBezTo>
                  <a:pt x="147944" y="72523"/>
                  <a:pt x="71139" y="136847"/>
                  <a:pt x="10702" y="137478"/>
                </a:cubicBezTo>
                <a:cubicBezTo>
                  <a:pt x="81212" y="136216"/>
                  <a:pt x="149203" y="217568"/>
                  <a:pt x="146685" y="274955"/>
                </a:cubicBezTo>
                <a:cubicBezTo>
                  <a:pt x="145426" y="203063"/>
                  <a:pt x="222231" y="138739"/>
                  <a:pt x="282668" y="137478"/>
                </a:cubicBezTo>
                <a:close/>
                <a:moveTo>
                  <a:pt x="10702" y="137478"/>
                </a:moveTo>
                <a:lnTo>
                  <a:pt x="10073" y="137478"/>
                </a:lnTo>
                <a:lnTo>
                  <a:pt x="6925" y="137478"/>
                </a:lnTo>
                <a:lnTo>
                  <a:pt x="3148" y="137478"/>
                </a:lnTo>
                <a:lnTo>
                  <a:pt x="0" y="137478"/>
                </a:lnTo>
                <a:lnTo>
                  <a:pt x="3777" y="137478"/>
                </a:lnTo>
                <a:lnTo>
                  <a:pt x="7555" y="137478"/>
                </a:lnTo>
                <a:lnTo>
                  <a:pt x="10702" y="137478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3" name="Shape 11"/>
          <p:cNvSpPr/>
          <p:nvPr/>
        </p:nvSpPr>
        <p:spPr>
          <a:xfrm flipH="1">
            <a:off x="11549380" y="5071110"/>
            <a:ext cx="293370" cy="274955"/>
          </a:xfrm>
          <a:custGeom>
            <a:avLst/>
            <a:gdLst/>
            <a:ahLst/>
            <a:cxnLst/>
            <a:rect l="l" t="t" r="r" b="b"/>
            <a:pathLst>
              <a:path w="293370" h="274955">
                <a:moveTo>
                  <a:pt x="293370" y="137478"/>
                </a:moveTo>
                <a:lnTo>
                  <a:pt x="289593" y="137478"/>
                </a:lnTo>
                <a:lnTo>
                  <a:pt x="285815" y="137478"/>
                </a:lnTo>
                <a:lnTo>
                  <a:pt x="282668" y="137478"/>
                </a:lnTo>
                <a:lnTo>
                  <a:pt x="282668" y="137478"/>
                </a:lnTo>
                <a:lnTo>
                  <a:pt x="286445" y="137478"/>
                </a:lnTo>
                <a:lnTo>
                  <a:pt x="289593" y="137478"/>
                </a:lnTo>
                <a:lnTo>
                  <a:pt x="293370" y="137478"/>
                </a:lnTo>
                <a:close/>
                <a:moveTo>
                  <a:pt x="282668" y="137478"/>
                </a:moveTo>
                <a:cubicBezTo>
                  <a:pt x="212158" y="138739"/>
                  <a:pt x="144167" y="57387"/>
                  <a:pt x="146685" y="0"/>
                </a:cubicBezTo>
                <a:cubicBezTo>
                  <a:pt x="147944" y="72523"/>
                  <a:pt x="71139" y="136847"/>
                  <a:pt x="10702" y="137478"/>
                </a:cubicBezTo>
                <a:cubicBezTo>
                  <a:pt x="81212" y="136216"/>
                  <a:pt x="149203" y="217568"/>
                  <a:pt x="146685" y="274955"/>
                </a:cubicBezTo>
                <a:cubicBezTo>
                  <a:pt x="145426" y="203063"/>
                  <a:pt x="222231" y="138739"/>
                  <a:pt x="282668" y="137478"/>
                </a:cubicBezTo>
                <a:close/>
                <a:moveTo>
                  <a:pt x="10702" y="137478"/>
                </a:moveTo>
                <a:lnTo>
                  <a:pt x="10073" y="137478"/>
                </a:lnTo>
                <a:lnTo>
                  <a:pt x="6925" y="137478"/>
                </a:lnTo>
                <a:lnTo>
                  <a:pt x="3148" y="137478"/>
                </a:lnTo>
                <a:lnTo>
                  <a:pt x="0" y="137478"/>
                </a:lnTo>
                <a:lnTo>
                  <a:pt x="3777" y="137478"/>
                </a:lnTo>
                <a:lnTo>
                  <a:pt x="7555" y="137478"/>
                </a:lnTo>
                <a:lnTo>
                  <a:pt x="10702" y="137478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4" name="Shape 12"/>
          <p:cNvSpPr/>
          <p:nvPr/>
        </p:nvSpPr>
        <p:spPr>
          <a:xfrm>
            <a:off x="11696065" y="1156335"/>
            <a:ext cx="0" cy="360000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sp>
        <p:nvSpPr>
          <p:cNvPr id="15" name="Shape 13"/>
          <p:cNvSpPr/>
          <p:nvPr/>
        </p:nvSpPr>
        <p:spPr>
          <a:xfrm>
            <a:off x="7307580" y="5511165"/>
            <a:ext cx="1352550" cy="1346835"/>
          </a:xfrm>
          <a:custGeom>
            <a:avLst/>
            <a:gdLst/>
            <a:ahLst/>
            <a:cxnLst/>
            <a:rect l="l" t="t" r="r" b="b"/>
            <a:pathLst>
              <a:path w="1352550" h="1346835">
                <a:moveTo>
                  <a:pt x="0" y="0"/>
                </a:moveTo>
                <a:lnTo>
                  <a:pt x="538480" y="0"/>
                </a:lnTo>
                <a:cubicBezTo>
                  <a:pt x="995680" y="-13970"/>
                  <a:pt x="1363980" y="404495"/>
                  <a:pt x="1352550" y="814070"/>
                </a:cubicBezTo>
                <a:lnTo>
                  <a:pt x="1352550" y="1346835"/>
                </a:lnTo>
                <a:lnTo>
                  <a:pt x="814070" y="1346835"/>
                </a:lnTo>
                <a:cubicBezTo>
                  <a:pt x="356870" y="1360805"/>
                  <a:pt x="-11430" y="942340"/>
                  <a:pt x="0" y="532765"/>
                </a:cubicBezTo>
                <a:lnTo>
                  <a:pt x="0" y="0"/>
                </a:lnTo>
                <a:close/>
              </a:path>
            </a:pathLst>
          </a:custGeom>
          <a:solidFill>
            <a:srgbClr val="1D3EBF"/>
          </a:solidFill>
          <a:ln w="19050">
            <a:solidFill>
              <a:srgbClr val="1D3EBF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 flipH="1">
            <a:off x="8704580" y="5473065"/>
            <a:ext cx="1352550" cy="1346835"/>
          </a:xfrm>
          <a:custGeom>
            <a:avLst/>
            <a:gdLst/>
            <a:ahLst/>
            <a:cxnLst/>
            <a:rect l="l" t="t" r="r" b="b"/>
            <a:pathLst>
              <a:path w="1352550" h="1346835">
                <a:moveTo>
                  <a:pt x="0" y="0"/>
                </a:moveTo>
                <a:lnTo>
                  <a:pt x="538480" y="0"/>
                </a:lnTo>
                <a:cubicBezTo>
                  <a:pt x="995680" y="-13970"/>
                  <a:pt x="1363980" y="404495"/>
                  <a:pt x="1352550" y="814070"/>
                </a:cubicBezTo>
                <a:lnTo>
                  <a:pt x="1352550" y="1346835"/>
                </a:lnTo>
                <a:lnTo>
                  <a:pt x="814070" y="1346835"/>
                </a:lnTo>
                <a:cubicBezTo>
                  <a:pt x="356870" y="1360805"/>
                  <a:pt x="-11430" y="942340"/>
                  <a:pt x="0" y="532765"/>
                </a:cubicBezTo>
                <a:lnTo>
                  <a:pt x="0" y="0"/>
                </a:lnTo>
                <a:close/>
              </a:path>
            </a:pathLst>
          </a:custGeom>
          <a:solidFill>
            <a:srgbClr val="1D3EBF"/>
          </a:solidFill>
          <a:ln w="19050">
            <a:solidFill>
              <a:srgbClr val="1D3EBF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858520" y="582295"/>
            <a:ext cx="10151745" cy="5232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供需结构性失衡，中低端产品严重过剩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195388" y="2172018"/>
            <a:ext cx="5216400" cy="4660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整体供大于求格局明显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195705" y="3272790"/>
            <a:ext cx="5215890" cy="1161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国内氧化钪潜在供应能力接近200吨，而2026年全球需求仅60至80吨，供需缺口悬殊，行业整体呈现明显的供大于求格局，价格承压成为常态。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7811135" y="1365250"/>
            <a:ext cx="4037330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中低端产品产能过剩突出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7773670" y="2154555"/>
            <a:ext cx="3424555" cy="18744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中低端氧化钪产品因技术门槛较低而容易生产，大量企业涌入导致该细分领域产能过剩尤为严重，价格竞争白热化，成为拖累行业整体盈利能力的主要根源。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rot="16200000">
            <a:off x="9305290" y="2005648"/>
            <a:ext cx="2637155" cy="111315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4CC0"/>
          </a:solidFill>
        </p:spPr>
      </p:sp>
      <p:sp>
        <p:nvSpPr>
          <p:cNvPr id="3" name="Shape 1"/>
          <p:cNvSpPr/>
          <p:nvPr/>
        </p:nvSpPr>
        <p:spPr>
          <a:xfrm rot="5400000" flipV="1">
            <a:off x="9305290" y="4632008"/>
            <a:ext cx="2637155" cy="1113155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4CC0"/>
          </a:solidFill>
        </p:spPr>
      </p:sp>
      <p:sp>
        <p:nvSpPr>
          <p:cNvPr id="4" name="Shape 2"/>
          <p:cNvSpPr/>
          <p:nvPr>
            <p:custDataLst>
              <p:tags r:id="rId1"/>
            </p:custDataLst>
          </p:nvPr>
        </p:nvSpPr>
        <p:spPr>
          <a:xfrm>
            <a:off x="1121410" y="1243487"/>
            <a:ext cx="8854440" cy="5263200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5" name="Shape 3"/>
          <p:cNvSpPr/>
          <p:nvPr>
            <p:custDataLst>
              <p:tags r:id="rId2"/>
            </p:custDataLst>
          </p:nvPr>
        </p:nvSpPr>
        <p:spPr>
          <a:xfrm>
            <a:off x="1487170" y="3030220"/>
            <a:ext cx="167640" cy="167640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6" name="Shape 4"/>
          <p:cNvSpPr/>
          <p:nvPr>
            <p:custDataLst>
              <p:tags r:id="rId3"/>
            </p:custDataLst>
          </p:nvPr>
        </p:nvSpPr>
        <p:spPr>
          <a:xfrm>
            <a:off x="1563370" y="3114040"/>
            <a:ext cx="7992110" cy="0"/>
          </a:xfrm>
          <a:prstGeom prst="line">
            <a:avLst/>
          </a:prstGeom>
          <a:noFill/>
          <a:ln w="12700">
            <a:solidFill>
              <a:srgbClr val="004CC0"/>
            </a:solidFill>
            <a:prstDash val="dash"/>
            <a:headEnd type="none"/>
            <a:tailEnd type="none"/>
          </a:ln>
        </p:spPr>
      </p:sp>
      <p:sp>
        <p:nvSpPr>
          <p:cNvPr id="7" name="Shape 5"/>
          <p:cNvSpPr/>
          <p:nvPr>
            <p:custDataLst>
              <p:tags r:id="rId4"/>
            </p:custDataLst>
          </p:nvPr>
        </p:nvSpPr>
        <p:spPr>
          <a:xfrm>
            <a:off x="1553210" y="4665980"/>
            <a:ext cx="167640" cy="167640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8" name="Shape 6"/>
          <p:cNvSpPr/>
          <p:nvPr>
            <p:custDataLst>
              <p:tags r:id="rId5"/>
            </p:custDataLst>
          </p:nvPr>
        </p:nvSpPr>
        <p:spPr>
          <a:xfrm>
            <a:off x="1629410" y="4749800"/>
            <a:ext cx="7992110" cy="0"/>
          </a:xfrm>
          <a:prstGeom prst="line">
            <a:avLst/>
          </a:prstGeom>
          <a:noFill/>
          <a:ln w="12700">
            <a:solidFill>
              <a:srgbClr val="004CC0"/>
            </a:solidFill>
            <a:prstDash val="dash"/>
            <a:headEnd type="none"/>
            <a:tailEnd type="none"/>
          </a:ln>
        </p:spPr>
      </p:sp>
      <p:sp>
        <p:nvSpPr>
          <p:cNvPr id="9" name="Text 7"/>
          <p:cNvSpPr/>
          <p:nvPr/>
        </p:nvSpPr>
        <p:spPr>
          <a:xfrm>
            <a:off x="1209040" y="584835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头部稳价与低价内卷，竞争秩序亟待规范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1" name="Shape 9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2" name="Shape 10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3" name="Text 11"/>
          <p:cNvSpPr/>
          <p:nvPr>
            <p:custDataLst>
              <p:tags r:id="rId6"/>
            </p:custDataLst>
          </p:nvPr>
        </p:nvSpPr>
        <p:spPr>
          <a:xfrm>
            <a:off x="1359535" y="1580515"/>
            <a:ext cx="8560435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头部企业致力稳价保质</a:t>
            </a:r>
            <a:endParaRPr lang="en-US" sz="1600" dirty="0"/>
          </a:p>
        </p:txBody>
      </p:sp>
      <p:sp>
        <p:nvSpPr>
          <p:cNvPr id="14" name="Text 12"/>
          <p:cNvSpPr/>
          <p:nvPr>
            <p:custDataLst>
              <p:tags r:id="rId7"/>
            </p:custDataLst>
          </p:nvPr>
        </p:nvSpPr>
        <p:spPr>
          <a:xfrm>
            <a:off x="1397635" y="1922145"/>
            <a:ext cx="8192770" cy="3708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行业头部企业坚持品质优先策略，通过维护</a:t>
            </a:r>
            <a:r>
              <a:rPr lang="zh-CN" alt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长期</a:t>
            </a: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客户关系，力图推动价格体系回归理性。</a:t>
            </a:r>
            <a:endParaRPr lang="en-US" sz="1600" dirty="0"/>
          </a:p>
        </p:txBody>
      </p:sp>
      <p:sp>
        <p:nvSpPr>
          <p:cNvPr id="15" name="Text 13"/>
          <p:cNvSpPr/>
          <p:nvPr>
            <p:custDataLst>
              <p:tags r:id="rId8"/>
            </p:custDataLst>
          </p:nvPr>
        </p:nvSpPr>
        <p:spPr>
          <a:xfrm>
            <a:off x="1359535" y="3292475"/>
            <a:ext cx="8560435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中小企业低价竞争扰乱市场</a:t>
            </a:r>
            <a:endParaRPr lang="en-US" sz="1600" dirty="0"/>
          </a:p>
        </p:txBody>
      </p:sp>
      <p:sp>
        <p:nvSpPr>
          <p:cNvPr id="16" name="Text 14"/>
          <p:cNvSpPr/>
          <p:nvPr>
            <p:custDataLst>
              <p:tags r:id="rId9"/>
            </p:custDataLst>
          </p:nvPr>
        </p:nvSpPr>
        <p:spPr>
          <a:xfrm>
            <a:off x="1397635" y="3634105"/>
            <a:ext cx="8192770" cy="3815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部分中小企业及新进者为快速回笼资金，采取激进低价策略抢占市场，导致产品品质参差不齐。</a:t>
            </a:r>
            <a:endParaRPr lang="en-US" sz="1600" dirty="0"/>
          </a:p>
        </p:txBody>
      </p:sp>
      <p:sp>
        <p:nvSpPr>
          <p:cNvPr id="17" name="Text 15"/>
          <p:cNvSpPr/>
          <p:nvPr>
            <p:custDataLst>
              <p:tags r:id="rId10"/>
            </p:custDataLst>
          </p:nvPr>
        </p:nvSpPr>
        <p:spPr>
          <a:xfrm>
            <a:off x="1359535" y="4973955"/>
            <a:ext cx="8560435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价格体系紊乱侵蚀行业利润</a:t>
            </a:r>
            <a:endParaRPr lang="en-US" sz="1600" dirty="0"/>
          </a:p>
        </p:txBody>
      </p:sp>
      <p:sp>
        <p:nvSpPr>
          <p:cNvPr id="18" name="Text 16"/>
          <p:cNvSpPr/>
          <p:nvPr>
            <p:custDataLst>
              <p:tags r:id="rId11"/>
            </p:custDataLst>
          </p:nvPr>
        </p:nvSpPr>
        <p:spPr>
          <a:xfrm>
            <a:off x="1397635" y="5315585"/>
            <a:ext cx="8192770" cy="3815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低价内卷破坏公平竞争环境，价格信号失真，行业整体利润空间被严重挤压，健康发展受阻。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3652" y="1310640"/>
            <a:ext cx="12219305" cy="2346960"/>
          </a:xfrm>
          <a:prstGeom prst="rect">
            <a:avLst/>
          </a:prstGeom>
          <a:solidFill>
            <a:srgbClr val="1D3EBF">
              <a:alpha val="94902"/>
            </a:srgbClr>
          </a:solidFill>
        </p:spPr>
      </p:sp>
      <p:sp>
        <p:nvSpPr>
          <p:cNvPr id="3" name="Shape 1"/>
          <p:cNvSpPr/>
          <p:nvPr/>
        </p:nvSpPr>
        <p:spPr>
          <a:xfrm>
            <a:off x="848360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4" name="Shape 2"/>
          <p:cNvSpPr/>
          <p:nvPr/>
        </p:nvSpPr>
        <p:spPr>
          <a:xfrm>
            <a:off x="1122291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5" name="Shape 3"/>
          <p:cNvSpPr/>
          <p:nvPr/>
        </p:nvSpPr>
        <p:spPr>
          <a:xfrm>
            <a:off x="1396222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6" name="Shape 4"/>
          <p:cNvSpPr/>
          <p:nvPr/>
        </p:nvSpPr>
        <p:spPr>
          <a:xfrm rot="2100000">
            <a:off x="11135360" y="2754630"/>
            <a:ext cx="824865" cy="824865"/>
          </a:xfrm>
          <a:custGeom>
            <a:avLst/>
            <a:gdLst/>
            <a:ahLst/>
            <a:cxnLst/>
            <a:rect l="l" t="t" r="r" b="b"/>
            <a:pathLst>
              <a:path w="824865" h="824865">
                <a:moveTo>
                  <a:pt x="302210" y="810474"/>
                </a:moveTo>
                <a:cubicBezTo>
                  <a:pt x="302210" y="810474"/>
                  <a:pt x="302210" y="810474"/>
                  <a:pt x="522654" y="810474"/>
                </a:cubicBezTo>
                <a:cubicBezTo>
                  <a:pt x="487932" y="820068"/>
                  <a:pt x="450788" y="824865"/>
                  <a:pt x="412028" y="824865"/>
                </a:cubicBezTo>
                <a:cubicBezTo>
                  <a:pt x="374077" y="824865"/>
                  <a:pt x="336932" y="820068"/>
                  <a:pt x="302210" y="810474"/>
                </a:cubicBezTo>
                <a:close/>
                <a:moveTo>
                  <a:pt x="205398" y="769264"/>
                </a:moveTo>
                <a:lnTo>
                  <a:pt x="618812" y="769264"/>
                </a:lnTo>
                <a:cubicBezTo>
                  <a:pt x="601889" y="778831"/>
                  <a:pt x="584965" y="787600"/>
                  <a:pt x="566430" y="794775"/>
                </a:cubicBezTo>
                <a:cubicBezTo>
                  <a:pt x="566430" y="794775"/>
                  <a:pt x="566430" y="794775"/>
                  <a:pt x="256974" y="794775"/>
                </a:cubicBezTo>
                <a:cubicBezTo>
                  <a:pt x="239245" y="787600"/>
                  <a:pt x="221516" y="778831"/>
                  <a:pt x="205398" y="769264"/>
                </a:cubicBezTo>
                <a:close/>
                <a:moveTo>
                  <a:pt x="147180" y="728707"/>
                </a:moveTo>
                <a:lnTo>
                  <a:pt x="677030" y="728707"/>
                </a:lnTo>
                <a:cubicBezTo>
                  <a:pt x="665740" y="737528"/>
                  <a:pt x="654449" y="745546"/>
                  <a:pt x="643159" y="753564"/>
                </a:cubicBezTo>
                <a:cubicBezTo>
                  <a:pt x="643159" y="753564"/>
                  <a:pt x="643159" y="753564"/>
                  <a:pt x="181052" y="753564"/>
                </a:cubicBezTo>
                <a:cubicBezTo>
                  <a:pt x="168955" y="745546"/>
                  <a:pt x="157664" y="737528"/>
                  <a:pt x="147180" y="728707"/>
                </a:cubicBezTo>
                <a:close/>
                <a:moveTo>
                  <a:pt x="105316" y="687497"/>
                </a:moveTo>
                <a:lnTo>
                  <a:pt x="718895" y="687497"/>
                </a:lnTo>
                <a:cubicBezTo>
                  <a:pt x="710832" y="696491"/>
                  <a:pt x="702769" y="705485"/>
                  <a:pt x="693900" y="713662"/>
                </a:cubicBezTo>
                <a:cubicBezTo>
                  <a:pt x="693900" y="713662"/>
                  <a:pt x="693900" y="713662"/>
                  <a:pt x="130310" y="713662"/>
                </a:cubicBezTo>
                <a:cubicBezTo>
                  <a:pt x="121441" y="705485"/>
                  <a:pt x="112572" y="696491"/>
                  <a:pt x="105316" y="687497"/>
                </a:cubicBezTo>
                <a:close/>
                <a:moveTo>
                  <a:pt x="73263" y="647595"/>
                </a:moveTo>
                <a:lnTo>
                  <a:pt x="751601" y="647595"/>
                </a:lnTo>
                <a:cubicBezTo>
                  <a:pt x="745149" y="656415"/>
                  <a:pt x="739503" y="664433"/>
                  <a:pt x="732243" y="672452"/>
                </a:cubicBezTo>
                <a:cubicBezTo>
                  <a:pt x="732243" y="672452"/>
                  <a:pt x="732243" y="672452"/>
                  <a:pt x="91814" y="672452"/>
                </a:cubicBezTo>
                <a:cubicBezTo>
                  <a:pt x="85362" y="664433"/>
                  <a:pt x="78909" y="656415"/>
                  <a:pt x="73263" y="647595"/>
                </a:cubicBezTo>
                <a:close/>
                <a:moveTo>
                  <a:pt x="48406" y="606384"/>
                </a:moveTo>
                <a:lnTo>
                  <a:pt x="776459" y="606384"/>
                </a:lnTo>
                <a:cubicBezTo>
                  <a:pt x="771621" y="615153"/>
                  <a:pt x="766784" y="623923"/>
                  <a:pt x="761140" y="631895"/>
                </a:cubicBezTo>
                <a:cubicBezTo>
                  <a:pt x="761140" y="631895"/>
                  <a:pt x="761140" y="631895"/>
                  <a:pt x="62918" y="631895"/>
                </a:cubicBezTo>
                <a:cubicBezTo>
                  <a:pt x="58081" y="623923"/>
                  <a:pt x="53243" y="615153"/>
                  <a:pt x="48406" y="606384"/>
                </a:cubicBezTo>
                <a:close/>
                <a:moveTo>
                  <a:pt x="28782" y="565827"/>
                </a:moveTo>
                <a:lnTo>
                  <a:pt x="794774" y="565827"/>
                </a:lnTo>
                <a:cubicBezTo>
                  <a:pt x="791549" y="573846"/>
                  <a:pt x="787518" y="582666"/>
                  <a:pt x="783486" y="590685"/>
                </a:cubicBezTo>
                <a:cubicBezTo>
                  <a:pt x="783486" y="590685"/>
                  <a:pt x="783486" y="590685"/>
                  <a:pt x="40070" y="590685"/>
                </a:cubicBezTo>
                <a:cubicBezTo>
                  <a:pt x="36038" y="582666"/>
                  <a:pt x="32813" y="573846"/>
                  <a:pt x="28782" y="565827"/>
                </a:cubicBezTo>
                <a:close/>
                <a:moveTo>
                  <a:pt x="15045" y="524617"/>
                </a:moveTo>
                <a:lnTo>
                  <a:pt x="809166" y="524617"/>
                </a:lnTo>
                <a:cubicBezTo>
                  <a:pt x="806747" y="533611"/>
                  <a:pt x="803522" y="542606"/>
                  <a:pt x="800298" y="550782"/>
                </a:cubicBezTo>
                <a:cubicBezTo>
                  <a:pt x="800298" y="550782"/>
                  <a:pt x="800298" y="550782"/>
                  <a:pt x="23107" y="550782"/>
                </a:cubicBezTo>
                <a:cubicBezTo>
                  <a:pt x="19882" y="542606"/>
                  <a:pt x="17464" y="533611"/>
                  <a:pt x="15045" y="524617"/>
                </a:cubicBezTo>
                <a:close/>
                <a:moveTo>
                  <a:pt x="5233" y="484715"/>
                </a:moveTo>
                <a:lnTo>
                  <a:pt x="818323" y="484715"/>
                </a:lnTo>
                <a:cubicBezTo>
                  <a:pt x="816710" y="492733"/>
                  <a:pt x="815097" y="501553"/>
                  <a:pt x="813483" y="509572"/>
                </a:cubicBezTo>
                <a:cubicBezTo>
                  <a:pt x="813483" y="509572"/>
                  <a:pt x="813483" y="509572"/>
                  <a:pt x="10879" y="509572"/>
                </a:cubicBezTo>
                <a:cubicBezTo>
                  <a:pt x="9266" y="501553"/>
                  <a:pt x="6846" y="492733"/>
                  <a:pt x="5233" y="484715"/>
                </a:cubicBezTo>
                <a:close/>
                <a:moveTo>
                  <a:pt x="654" y="443504"/>
                </a:moveTo>
                <a:lnTo>
                  <a:pt x="824211" y="443504"/>
                </a:lnTo>
                <a:cubicBezTo>
                  <a:pt x="823404" y="452274"/>
                  <a:pt x="822597" y="461043"/>
                  <a:pt x="820984" y="469016"/>
                </a:cubicBezTo>
                <a:cubicBezTo>
                  <a:pt x="820984" y="469016"/>
                  <a:pt x="820984" y="469016"/>
                  <a:pt x="3880" y="469016"/>
                </a:cubicBezTo>
                <a:cubicBezTo>
                  <a:pt x="2267" y="461043"/>
                  <a:pt x="1461" y="452274"/>
                  <a:pt x="654" y="443504"/>
                </a:cubicBezTo>
                <a:close/>
                <a:moveTo>
                  <a:pt x="0" y="402948"/>
                </a:moveTo>
                <a:cubicBezTo>
                  <a:pt x="0" y="402948"/>
                  <a:pt x="0" y="402948"/>
                  <a:pt x="824865" y="402948"/>
                </a:cubicBezTo>
                <a:cubicBezTo>
                  <a:pt x="824865" y="406218"/>
                  <a:pt x="824865" y="408671"/>
                  <a:pt x="824865" y="411942"/>
                </a:cubicBezTo>
                <a:cubicBezTo>
                  <a:pt x="824865" y="417666"/>
                  <a:pt x="824865" y="423389"/>
                  <a:pt x="824865" y="429113"/>
                </a:cubicBezTo>
                <a:cubicBezTo>
                  <a:pt x="824865" y="429113"/>
                  <a:pt x="824865" y="429113"/>
                  <a:pt x="0" y="429113"/>
                </a:cubicBezTo>
                <a:cubicBezTo>
                  <a:pt x="0" y="423389"/>
                  <a:pt x="0" y="417666"/>
                  <a:pt x="0" y="411942"/>
                </a:cubicBezTo>
                <a:cubicBezTo>
                  <a:pt x="0" y="408671"/>
                  <a:pt x="0" y="406218"/>
                  <a:pt x="0" y="402948"/>
                </a:cubicBezTo>
                <a:close/>
                <a:moveTo>
                  <a:pt x="2267" y="361737"/>
                </a:moveTo>
                <a:lnTo>
                  <a:pt x="821791" y="361737"/>
                </a:lnTo>
                <a:cubicBezTo>
                  <a:pt x="823404" y="370731"/>
                  <a:pt x="823404" y="378908"/>
                  <a:pt x="824211" y="387903"/>
                </a:cubicBezTo>
                <a:cubicBezTo>
                  <a:pt x="824211" y="387903"/>
                  <a:pt x="824211" y="387903"/>
                  <a:pt x="654" y="387903"/>
                </a:cubicBezTo>
                <a:cubicBezTo>
                  <a:pt x="654" y="378908"/>
                  <a:pt x="1461" y="370731"/>
                  <a:pt x="2267" y="361737"/>
                </a:cubicBezTo>
                <a:close/>
                <a:moveTo>
                  <a:pt x="9416" y="321835"/>
                </a:moveTo>
                <a:lnTo>
                  <a:pt x="814795" y="321835"/>
                </a:lnTo>
                <a:cubicBezTo>
                  <a:pt x="816407" y="329807"/>
                  <a:pt x="818020" y="338577"/>
                  <a:pt x="819632" y="347347"/>
                </a:cubicBezTo>
                <a:cubicBezTo>
                  <a:pt x="819632" y="347347"/>
                  <a:pt x="819632" y="347347"/>
                  <a:pt x="4579" y="347347"/>
                </a:cubicBezTo>
                <a:cubicBezTo>
                  <a:pt x="6191" y="338577"/>
                  <a:pt x="7803" y="329807"/>
                  <a:pt x="9416" y="321835"/>
                </a:cubicBezTo>
                <a:close/>
                <a:moveTo>
                  <a:pt x="20993" y="280624"/>
                </a:moveTo>
                <a:lnTo>
                  <a:pt x="803872" y="280624"/>
                </a:lnTo>
                <a:cubicBezTo>
                  <a:pt x="806290" y="289394"/>
                  <a:pt x="808709" y="297366"/>
                  <a:pt x="811128" y="306136"/>
                </a:cubicBezTo>
                <a:cubicBezTo>
                  <a:pt x="811128" y="306136"/>
                  <a:pt x="811128" y="306136"/>
                  <a:pt x="13737" y="306136"/>
                </a:cubicBezTo>
                <a:cubicBezTo>
                  <a:pt x="15349" y="297366"/>
                  <a:pt x="18574" y="289394"/>
                  <a:pt x="20993" y="280624"/>
                </a:cubicBezTo>
                <a:close/>
                <a:moveTo>
                  <a:pt x="36650" y="240068"/>
                </a:moveTo>
                <a:lnTo>
                  <a:pt x="786753" y="240068"/>
                </a:lnTo>
                <a:cubicBezTo>
                  <a:pt x="790786" y="248245"/>
                  <a:pt x="794819" y="257239"/>
                  <a:pt x="798045" y="266233"/>
                </a:cubicBezTo>
                <a:cubicBezTo>
                  <a:pt x="798045" y="266233"/>
                  <a:pt x="798045" y="266233"/>
                  <a:pt x="26165" y="266233"/>
                </a:cubicBezTo>
                <a:cubicBezTo>
                  <a:pt x="29391" y="257239"/>
                  <a:pt x="32617" y="248245"/>
                  <a:pt x="36650" y="240068"/>
                </a:cubicBezTo>
                <a:close/>
                <a:moveTo>
                  <a:pt x="58992" y="198858"/>
                </a:moveTo>
                <a:lnTo>
                  <a:pt x="766024" y="198858"/>
                </a:lnTo>
                <a:cubicBezTo>
                  <a:pt x="770861" y="207852"/>
                  <a:pt x="775698" y="216029"/>
                  <a:pt x="779729" y="225023"/>
                </a:cubicBezTo>
                <a:cubicBezTo>
                  <a:pt x="779729" y="225023"/>
                  <a:pt x="779729" y="225023"/>
                  <a:pt x="44481" y="225023"/>
                </a:cubicBezTo>
                <a:cubicBezTo>
                  <a:pt x="49318" y="216029"/>
                  <a:pt x="54155" y="207852"/>
                  <a:pt x="58992" y="198858"/>
                </a:cubicBezTo>
                <a:close/>
                <a:moveTo>
                  <a:pt x="87222" y="158955"/>
                </a:moveTo>
                <a:lnTo>
                  <a:pt x="737643" y="158955"/>
                </a:lnTo>
                <a:cubicBezTo>
                  <a:pt x="744091" y="166928"/>
                  <a:pt x="750539" y="175697"/>
                  <a:pt x="756181" y="184467"/>
                </a:cubicBezTo>
                <a:cubicBezTo>
                  <a:pt x="756181" y="184467"/>
                  <a:pt x="756181" y="184467"/>
                  <a:pt x="68684" y="184467"/>
                </a:cubicBezTo>
                <a:cubicBezTo>
                  <a:pt x="74326" y="175697"/>
                  <a:pt x="80774" y="166928"/>
                  <a:pt x="87222" y="158955"/>
                </a:cubicBezTo>
                <a:close/>
                <a:moveTo>
                  <a:pt x="122970" y="118399"/>
                </a:moveTo>
                <a:cubicBezTo>
                  <a:pt x="122970" y="118399"/>
                  <a:pt x="122970" y="118399"/>
                  <a:pt x="701241" y="118399"/>
                </a:cubicBezTo>
                <a:cubicBezTo>
                  <a:pt x="709306" y="126417"/>
                  <a:pt x="717371" y="134435"/>
                  <a:pt x="725436" y="143256"/>
                </a:cubicBezTo>
                <a:cubicBezTo>
                  <a:pt x="725436" y="143256"/>
                  <a:pt x="725436" y="143256"/>
                  <a:pt x="98774" y="143256"/>
                </a:cubicBezTo>
                <a:cubicBezTo>
                  <a:pt x="106033" y="134435"/>
                  <a:pt x="114098" y="126417"/>
                  <a:pt x="122970" y="118399"/>
                </a:cubicBezTo>
                <a:close/>
                <a:moveTo>
                  <a:pt x="170796" y="77188"/>
                </a:moveTo>
                <a:lnTo>
                  <a:pt x="653262" y="77188"/>
                </a:lnTo>
                <a:cubicBezTo>
                  <a:pt x="664557" y="85365"/>
                  <a:pt x="675045" y="94360"/>
                  <a:pt x="685534" y="103354"/>
                </a:cubicBezTo>
                <a:cubicBezTo>
                  <a:pt x="685534" y="103354"/>
                  <a:pt x="685534" y="103354"/>
                  <a:pt x="139331" y="103354"/>
                </a:cubicBezTo>
                <a:cubicBezTo>
                  <a:pt x="149012" y="94360"/>
                  <a:pt x="160308" y="85365"/>
                  <a:pt x="170796" y="77188"/>
                </a:cubicBezTo>
                <a:close/>
                <a:moveTo>
                  <a:pt x="241190" y="37286"/>
                </a:moveTo>
                <a:lnTo>
                  <a:pt x="583021" y="37286"/>
                </a:lnTo>
                <a:cubicBezTo>
                  <a:pt x="599951" y="44502"/>
                  <a:pt x="615269" y="52521"/>
                  <a:pt x="630586" y="62143"/>
                </a:cubicBezTo>
                <a:cubicBezTo>
                  <a:pt x="630586" y="62143"/>
                  <a:pt x="630586" y="62143"/>
                  <a:pt x="193624" y="62143"/>
                </a:cubicBezTo>
                <a:cubicBezTo>
                  <a:pt x="208941" y="52521"/>
                  <a:pt x="225066" y="44502"/>
                  <a:pt x="241190" y="37286"/>
                </a:cubicBezTo>
                <a:close/>
                <a:moveTo>
                  <a:pt x="411778" y="0"/>
                </a:moveTo>
                <a:cubicBezTo>
                  <a:pt x="458570" y="0"/>
                  <a:pt x="502942" y="7196"/>
                  <a:pt x="544894" y="21587"/>
                </a:cubicBezTo>
                <a:cubicBezTo>
                  <a:pt x="544894" y="21587"/>
                  <a:pt x="544894" y="21587"/>
                  <a:pt x="278661" y="21587"/>
                </a:cubicBezTo>
                <a:cubicBezTo>
                  <a:pt x="320613" y="7196"/>
                  <a:pt x="365792" y="0"/>
                  <a:pt x="411778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alpha val="34000"/>
                </a:srgbClr>
              </a:gs>
              <a:gs pos="76000">
                <a:srgbClr val="00B0F0">
                  <a:alpha val="3000"/>
                </a:srgbClr>
              </a:gs>
              <a:gs pos="100000">
                <a:srgbClr val="00B0F0">
                  <a:alpha val="3000"/>
                </a:srgbClr>
              </a:gs>
            </a:gsLst>
            <a:lin ang="0" scaled="1"/>
          </a:gradFill>
        </p:spPr>
      </p:sp>
      <p:sp>
        <p:nvSpPr>
          <p:cNvPr id="7" name="Text 5"/>
          <p:cNvSpPr/>
          <p:nvPr/>
        </p:nvSpPr>
        <p:spPr>
          <a:xfrm>
            <a:off x="906145" y="584835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高端外流低端内卷，环保成本差异加剧分化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9" name="Shape 7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0" name="Shape 8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1" name="Text 9"/>
          <p:cNvSpPr/>
          <p:nvPr/>
        </p:nvSpPr>
        <p:spPr>
          <a:xfrm>
            <a:off x="899160" y="1675130"/>
            <a:ext cx="10301605" cy="4660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头部企业占据海外高端市场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99160" y="2262505"/>
            <a:ext cx="10320655" cy="4508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凭借品质、认证与渠道优势，头部企业成功打入海外高端客户供应链，获取稳定订单。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34060" y="3775710"/>
            <a:ext cx="3265170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中小企业困于国内低端市场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34060" y="4355465"/>
            <a:ext cx="3264535" cy="9617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缺乏核心竞争力的中小企业只能集中于国内价格敏感型客户，陷入低价竞争与低利润恶性循环。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417060" y="3775710"/>
            <a:ext cx="3265170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头部环保投入数倍增长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4417060" y="4355465"/>
            <a:ext cx="3264535" cy="9617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头部企业三废处理、清洁生产投入巨大，单吨环保成本翻数倍，合规经营压力持续加重。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8100060" y="3775710"/>
            <a:ext cx="3265170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小企业牺牲环境换取成本优势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8100060" y="4355465"/>
            <a:ext cx="3264535" cy="9617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部分小企业环保设施不完善，以牺牲环境为代价降低生产成本，进一步扰乱公平竞争秩序。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1000">
                <a:srgbClr val="F0F8FF"/>
              </a:gs>
              <a:gs pos="100000">
                <a:srgbClr val="F0F8FF"/>
              </a:gs>
            </a:gsLst>
            <a:lin ang="5400000" scaled="1"/>
          </a:gradFill>
        </p:spPr>
      </p:sp>
      <p:sp>
        <p:nvSpPr>
          <p:cNvPr id="3" name="Shape 1"/>
          <p:cNvSpPr/>
          <p:nvPr/>
        </p:nvSpPr>
        <p:spPr>
          <a:xfrm>
            <a:off x="0" y="5432425"/>
            <a:ext cx="12192000" cy="864870"/>
          </a:xfrm>
          <a:custGeom>
            <a:avLst/>
            <a:gdLst/>
            <a:ahLst/>
            <a:cxnLst/>
            <a:rect l="l" t="t" r="r" b="b"/>
            <a:pathLst>
              <a:path w="12192000" h="864870">
                <a:moveTo>
                  <a:pt x="12192000" y="61685"/>
                </a:moveTo>
                <a:lnTo>
                  <a:pt x="12192000" y="864870"/>
                </a:lnTo>
                <a:lnTo>
                  <a:pt x="0" y="864870"/>
                </a:lnTo>
                <a:lnTo>
                  <a:pt x="0" y="65089"/>
                </a:lnTo>
                <a:lnTo>
                  <a:pt x="136525" y="45945"/>
                </a:lnTo>
                <a:lnTo>
                  <a:pt x="278130" y="29779"/>
                </a:lnTo>
                <a:lnTo>
                  <a:pt x="420370" y="17017"/>
                </a:lnTo>
                <a:lnTo>
                  <a:pt x="561975" y="8083"/>
                </a:lnTo>
                <a:lnTo>
                  <a:pt x="703580" y="2552"/>
                </a:lnTo>
                <a:lnTo>
                  <a:pt x="845185" y="0"/>
                </a:lnTo>
                <a:lnTo>
                  <a:pt x="986790" y="425"/>
                </a:lnTo>
                <a:lnTo>
                  <a:pt x="1128395" y="3829"/>
                </a:lnTo>
                <a:lnTo>
                  <a:pt x="1270635" y="10210"/>
                </a:lnTo>
                <a:lnTo>
                  <a:pt x="1412240" y="18718"/>
                </a:lnTo>
                <a:lnTo>
                  <a:pt x="1553845" y="29779"/>
                </a:lnTo>
                <a:lnTo>
                  <a:pt x="1695450" y="42967"/>
                </a:lnTo>
                <a:lnTo>
                  <a:pt x="1837055" y="58282"/>
                </a:lnTo>
                <a:lnTo>
                  <a:pt x="1978660" y="75299"/>
                </a:lnTo>
                <a:lnTo>
                  <a:pt x="2120265" y="94017"/>
                </a:lnTo>
                <a:lnTo>
                  <a:pt x="2262505" y="114437"/>
                </a:lnTo>
                <a:lnTo>
                  <a:pt x="2404110" y="136133"/>
                </a:lnTo>
                <a:lnTo>
                  <a:pt x="2545715" y="159105"/>
                </a:lnTo>
                <a:lnTo>
                  <a:pt x="2687320" y="183354"/>
                </a:lnTo>
                <a:lnTo>
                  <a:pt x="2828925" y="208454"/>
                </a:lnTo>
                <a:lnTo>
                  <a:pt x="2970530" y="233979"/>
                </a:lnTo>
                <a:lnTo>
                  <a:pt x="3112770" y="260354"/>
                </a:lnTo>
                <a:lnTo>
                  <a:pt x="3254375" y="286730"/>
                </a:lnTo>
                <a:lnTo>
                  <a:pt x="3395980" y="313957"/>
                </a:lnTo>
                <a:lnTo>
                  <a:pt x="3537585" y="340758"/>
                </a:lnTo>
                <a:lnTo>
                  <a:pt x="3679190" y="367559"/>
                </a:lnTo>
                <a:lnTo>
                  <a:pt x="3820795" y="394360"/>
                </a:lnTo>
                <a:lnTo>
                  <a:pt x="3963035" y="420736"/>
                </a:lnTo>
                <a:lnTo>
                  <a:pt x="4104640" y="446261"/>
                </a:lnTo>
                <a:lnTo>
                  <a:pt x="4246245" y="471361"/>
                </a:lnTo>
                <a:lnTo>
                  <a:pt x="4387850" y="495609"/>
                </a:lnTo>
                <a:lnTo>
                  <a:pt x="4529455" y="518582"/>
                </a:lnTo>
                <a:lnTo>
                  <a:pt x="4671060" y="540278"/>
                </a:lnTo>
                <a:lnTo>
                  <a:pt x="4813300" y="560698"/>
                </a:lnTo>
                <a:lnTo>
                  <a:pt x="4954905" y="579416"/>
                </a:lnTo>
                <a:lnTo>
                  <a:pt x="5096510" y="596433"/>
                </a:lnTo>
                <a:lnTo>
                  <a:pt x="5238115" y="611748"/>
                </a:lnTo>
                <a:lnTo>
                  <a:pt x="5379720" y="624936"/>
                </a:lnTo>
                <a:lnTo>
                  <a:pt x="5521325" y="635996"/>
                </a:lnTo>
                <a:lnTo>
                  <a:pt x="5662930" y="644505"/>
                </a:lnTo>
                <a:lnTo>
                  <a:pt x="5805170" y="650886"/>
                </a:lnTo>
                <a:lnTo>
                  <a:pt x="5946775" y="654289"/>
                </a:lnTo>
                <a:lnTo>
                  <a:pt x="6088380" y="654715"/>
                </a:lnTo>
                <a:lnTo>
                  <a:pt x="6108065" y="654289"/>
                </a:lnTo>
                <a:lnTo>
                  <a:pt x="6128385" y="654715"/>
                </a:lnTo>
                <a:lnTo>
                  <a:pt x="6269990" y="654289"/>
                </a:lnTo>
                <a:lnTo>
                  <a:pt x="6411595" y="650886"/>
                </a:lnTo>
                <a:lnTo>
                  <a:pt x="6553835" y="644505"/>
                </a:lnTo>
                <a:lnTo>
                  <a:pt x="6695440" y="635996"/>
                </a:lnTo>
                <a:lnTo>
                  <a:pt x="6837045" y="624936"/>
                </a:lnTo>
                <a:lnTo>
                  <a:pt x="6978650" y="611748"/>
                </a:lnTo>
                <a:lnTo>
                  <a:pt x="7120255" y="596433"/>
                </a:lnTo>
                <a:lnTo>
                  <a:pt x="7261860" y="579416"/>
                </a:lnTo>
                <a:lnTo>
                  <a:pt x="7403465" y="560698"/>
                </a:lnTo>
                <a:lnTo>
                  <a:pt x="7545705" y="540278"/>
                </a:lnTo>
                <a:lnTo>
                  <a:pt x="7687310" y="518582"/>
                </a:lnTo>
                <a:lnTo>
                  <a:pt x="7828915" y="495609"/>
                </a:lnTo>
                <a:lnTo>
                  <a:pt x="7970520" y="471361"/>
                </a:lnTo>
                <a:lnTo>
                  <a:pt x="8112125" y="446261"/>
                </a:lnTo>
                <a:lnTo>
                  <a:pt x="8253730" y="420736"/>
                </a:lnTo>
                <a:lnTo>
                  <a:pt x="8395970" y="394360"/>
                </a:lnTo>
                <a:lnTo>
                  <a:pt x="8537575" y="367559"/>
                </a:lnTo>
                <a:lnTo>
                  <a:pt x="8679180" y="340758"/>
                </a:lnTo>
                <a:lnTo>
                  <a:pt x="8820785" y="313957"/>
                </a:lnTo>
                <a:lnTo>
                  <a:pt x="8962390" y="286730"/>
                </a:lnTo>
                <a:lnTo>
                  <a:pt x="9103995" y="260354"/>
                </a:lnTo>
                <a:lnTo>
                  <a:pt x="9246235" y="233979"/>
                </a:lnTo>
                <a:lnTo>
                  <a:pt x="9387840" y="208454"/>
                </a:lnTo>
                <a:lnTo>
                  <a:pt x="9529445" y="183354"/>
                </a:lnTo>
                <a:lnTo>
                  <a:pt x="9671050" y="159105"/>
                </a:lnTo>
                <a:lnTo>
                  <a:pt x="9812655" y="136133"/>
                </a:lnTo>
                <a:lnTo>
                  <a:pt x="9954260" y="114437"/>
                </a:lnTo>
                <a:lnTo>
                  <a:pt x="10096500" y="94017"/>
                </a:lnTo>
                <a:lnTo>
                  <a:pt x="10238105" y="75299"/>
                </a:lnTo>
                <a:lnTo>
                  <a:pt x="10379710" y="58282"/>
                </a:lnTo>
                <a:lnTo>
                  <a:pt x="10521315" y="42967"/>
                </a:lnTo>
                <a:lnTo>
                  <a:pt x="10662920" y="29779"/>
                </a:lnTo>
                <a:lnTo>
                  <a:pt x="10804525" y="18718"/>
                </a:lnTo>
                <a:lnTo>
                  <a:pt x="10946130" y="10210"/>
                </a:lnTo>
                <a:lnTo>
                  <a:pt x="11088370" y="3829"/>
                </a:lnTo>
                <a:lnTo>
                  <a:pt x="11229975" y="425"/>
                </a:lnTo>
                <a:lnTo>
                  <a:pt x="11371580" y="0"/>
                </a:lnTo>
                <a:lnTo>
                  <a:pt x="11513185" y="2552"/>
                </a:lnTo>
                <a:lnTo>
                  <a:pt x="11654790" y="8083"/>
                </a:lnTo>
                <a:lnTo>
                  <a:pt x="11796395" y="17017"/>
                </a:lnTo>
                <a:lnTo>
                  <a:pt x="11938635" y="29779"/>
                </a:lnTo>
                <a:lnTo>
                  <a:pt x="12080240" y="45945"/>
                </a:lnTo>
                <a:lnTo>
                  <a:pt x="12192000" y="61685"/>
                </a:lnTo>
                <a:close/>
              </a:path>
            </a:pathLst>
          </a:custGeom>
          <a:gradFill flip="none" rotWithShape="1">
            <a:gsLst>
              <a:gs pos="0">
                <a:srgbClr val="F8AA5C"/>
              </a:gs>
              <a:gs pos="58000">
                <a:srgbClr val="FBCC9D"/>
              </a:gs>
              <a:gs pos="99000">
                <a:srgbClr val="FDEEDE"/>
              </a:gs>
              <a:gs pos="100000">
                <a:srgbClr val="FDEEDE"/>
              </a:gs>
            </a:gsLst>
            <a:lin ang="0" scaled="1"/>
          </a:gradFill>
        </p:spPr>
      </p:sp>
      <p:sp>
        <p:nvSpPr>
          <p:cNvPr id="4" name="Shape 2"/>
          <p:cNvSpPr/>
          <p:nvPr/>
        </p:nvSpPr>
        <p:spPr>
          <a:xfrm>
            <a:off x="0" y="5594985"/>
            <a:ext cx="12192000" cy="1263015"/>
          </a:xfrm>
          <a:custGeom>
            <a:avLst/>
            <a:gdLst/>
            <a:ahLst/>
            <a:cxnLst/>
            <a:rect l="l" t="t" r="r" b="b"/>
            <a:pathLst>
              <a:path w="12192000" h="1263015">
                <a:moveTo>
                  <a:pt x="12192000" y="882546"/>
                </a:moveTo>
                <a:lnTo>
                  <a:pt x="12192000" y="1263015"/>
                </a:lnTo>
                <a:lnTo>
                  <a:pt x="0" y="1263015"/>
                </a:lnTo>
                <a:lnTo>
                  <a:pt x="0" y="65426"/>
                </a:lnTo>
                <a:lnTo>
                  <a:pt x="136525" y="46225"/>
                </a:lnTo>
                <a:lnTo>
                  <a:pt x="278130" y="29869"/>
                </a:lnTo>
                <a:lnTo>
                  <a:pt x="420370" y="17068"/>
                </a:lnTo>
                <a:lnTo>
                  <a:pt x="561975" y="7823"/>
                </a:lnTo>
                <a:lnTo>
                  <a:pt x="703580" y="2845"/>
                </a:lnTo>
                <a:lnTo>
                  <a:pt x="845185" y="0"/>
                </a:lnTo>
                <a:lnTo>
                  <a:pt x="986790" y="711"/>
                </a:lnTo>
                <a:lnTo>
                  <a:pt x="1128395" y="3556"/>
                </a:lnTo>
                <a:lnTo>
                  <a:pt x="1270635" y="9956"/>
                </a:lnTo>
                <a:lnTo>
                  <a:pt x="1412240" y="18490"/>
                </a:lnTo>
                <a:lnTo>
                  <a:pt x="1553845" y="29869"/>
                </a:lnTo>
                <a:lnTo>
                  <a:pt x="1695450" y="42669"/>
                </a:lnTo>
                <a:lnTo>
                  <a:pt x="1837055" y="58315"/>
                </a:lnTo>
                <a:lnTo>
                  <a:pt x="1978660" y="75383"/>
                </a:lnTo>
                <a:lnTo>
                  <a:pt x="2120265" y="93873"/>
                </a:lnTo>
                <a:lnTo>
                  <a:pt x="2262505" y="114496"/>
                </a:lnTo>
                <a:lnTo>
                  <a:pt x="2404110" y="135831"/>
                </a:lnTo>
                <a:lnTo>
                  <a:pt x="2545715" y="159299"/>
                </a:lnTo>
                <a:lnTo>
                  <a:pt x="2687320" y="183479"/>
                </a:lnTo>
                <a:lnTo>
                  <a:pt x="2828925" y="208369"/>
                </a:lnTo>
                <a:lnTo>
                  <a:pt x="2970530" y="233971"/>
                </a:lnTo>
                <a:lnTo>
                  <a:pt x="3112770" y="260283"/>
                </a:lnTo>
                <a:lnTo>
                  <a:pt x="3254375" y="286596"/>
                </a:lnTo>
                <a:lnTo>
                  <a:pt x="3395980" y="314331"/>
                </a:lnTo>
                <a:lnTo>
                  <a:pt x="3537585" y="340644"/>
                </a:lnTo>
                <a:lnTo>
                  <a:pt x="3679190" y="367668"/>
                </a:lnTo>
                <a:lnTo>
                  <a:pt x="3820795" y="394692"/>
                </a:lnTo>
                <a:lnTo>
                  <a:pt x="3963035" y="421005"/>
                </a:lnTo>
                <a:lnTo>
                  <a:pt x="4104640" y="446607"/>
                </a:lnTo>
                <a:lnTo>
                  <a:pt x="4246245" y="471497"/>
                </a:lnTo>
                <a:lnTo>
                  <a:pt x="4387850" y="495676"/>
                </a:lnTo>
                <a:lnTo>
                  <a:pt x="4529455" y="518434"/>
                </a:lnTo>
                <a:lnTo>
                  <a:pt x="4671060" y="540479"/>
                </a:lnTo>
                <a:lnTo>
                  <a:pt x="4813300" y="561103"/>
                </a:lnTo>
                <a:lnTo>
                  <a:pt x="4954905" y="579593"/>
                </a:lnTo>
                <a:lnTo>
                  <a:pt x="5096510" y="596661"/>
                </a:lnTo>
                <a:lnTo>
                  <a:pt x="5238115" y="611595"/>
                </a:lnTo>
                <a:lnTo>
                  <a:pt x="5379720" y="625107"/>
                </a:lnTo>
                <a:lnTo>
                  <a:pt x="5521325" y="636486"/>
                </a:lnTo>
                <a:lnTo>
                  <a:pt x="5662930" y="645019"/>
                </a:lnTo>
                <a:lnTo>
                  <a:pt x="5805170" y="650709"/>
                </a:lnTo>
                <a:lnTo>
                  <a:pt x="5946775" y="654265"/>
                </a:lnTo>
                <a:lnTo>
                  <a:pt x="6088380" y="654976"/>
                </a:lnTo>
                <a:lnTo>
                  <a:pt x="6108065" y="654265"/>
                </a:lnTo>
                <a:lnTo>
                  <a:pt x="6128385" y="654976"/>
                </a:lnTo>
                <a:lnTo>
                  <a:pt x="6269990" y="654265"/>
                </a:lnTo>
                <a:lnTo>
                  <a:pt x="6411595" y="650709"/>
                </a:lnTo>
                <a:lnTo>
                  <a:pt x="6553835" y="645019"/>
                </a:lnTo>
                <a:lnTo>
                  <a:pt x="6695440" y="636486"/>
                </a:lnTo>
                <a:lnTo>
                  <a:pt x="6837045" y="625107"/>
                </a:lnTo>
                <a:lnTo>
                  <a:pt x="6978650" y="611595"/>
                </a:lnTo>
                <a:lnTo>
                  <a:pt x="7120255" y="596661"/>
                </a:lnTo>
                <a:lnTo>
                  <a:pt x="7261860" y="579593"/>
                </a:lnTo>
                <a:lnTo>
                  <a:pt x="7403465" y="561103"/>
                </a:lnTo>
                <a:lnTo>
                  <a:pt x="7545705" y="540479"/>
                </a:lnTo>
                <a:lnTo>
                  <a:pt x="7687310" y="518434"/>
                </a:lnTo>
                <a:lnTo>
                  <a:pt x="7828915" y="495676"/>
                </a:lnTo>
                <a:lnTo>
                  <a:pt x="7970520" y="471497"/>
                </a:lnTo>
                <a:lnTo>
                  <a:pt x="8112125" y="446607"/>
                </a:lnTo>
                <a:lnTo>
                  <a:pt x="8253730" y="421005"/>
                </a:lnTo>
                <a:lnTo>
                  <a:pt x="8395970" y="394692"/>
                </a:lnTo>
                <a:lnTo>
                  <a:pt x="8537575" y="367668"/>
                </a:lnTo>
                <a:lnTo>
                  <a:pt x="8679180" y="340644"/>
                </a:lnTo>
                <a:lnTo>
                  <a:pt x="8820785" y="314331"/>
                </a:lnTo>
                <a:lnTo>
                  <a:pt x="8962390" y="286596"/>
                </a:lnTo>
                <a:lnTo>
                  <a:pt x="9103995" y="260283"/>
                </a:lnTo>
                <a:lnTo>
                  <a:pt x="9246235" y="233971"/>
                </a:lnTo>
                <a:lnTo>
                  <a:pt x="9387840" y="208369"/>
                </a:lnTo>
                <a:lnTo>
                  <a:pt x="9529445" y="183479"/>
                </a:lnTo>
                <a:lnTo>
                  <a:pt x="9671050" y="159299"/>
                </a:lnTo>
                <a:lnTo>
                  <a:pt x="9812655" y="135831"/>
                </a:lnTo>
                <a:lnTo>
                  <a:pt x="9954260" y="114496"/>
                </a:lnTo>
                <a:lnTo>
                  <a:pt x="10096500" y="93873"/>
                </a:lnTo>
                <a:lnTo>
                  <a:pt x="10238105" y="75383"/>
                </a:lnTo>
                <a:lnTo>
                  <a:pt x="10379710" y="58315"/>
                </a:lnTo>
                <a:lnTo>
                  <a:pt x="10521315" y="42669"/>
                </a:lnTo>
                <a:lnTo>
                  <a:pt x="10662920" y="29869"/>
                </a:lnTo>
                <a:lnTo>
                  <a:pt x="10804525" y="18490"/>
                </a:lnTo>
                <a:lnTo>
                  <a:pt x="10946130" y="9956"/>
                </a:lnTo>
                <a:lnTo>
                  <a:pt x="11088370" y="3556"/>
                </a:lnTo>
                <a:lnTo>
                  <a:pt x="11229975" y="711"/>
                </a:lnTo>
                <a:lnTo>
                  <a:pt x="11371580" y="0"/>
                </a:lnTo>
                <a:lnTo>
                  <a:pt x="11513185" y="2845"/>
                </a:lnTo>
                <a:lnTo>
                  <a:pt x="11654790" y="7823"/>
                </a:lnTo>
                <a:lnTo>
                  <a:pt x="11796395" y="17068"/>
                </a:lnTo>
                <a:lnTo>
                  <a:pt x="11938635" y="29869"/>
                </a:lnTo>
                <a:lnTo>
                  <a:pt x="12080240" y="46225"/>
                </a:lnTo>
                <a:lnTo>
                  <a:pt x="12192000" y="61871"/>
                </a:lnTo>
                <a:lnTo>
                  <a:pt x="12192000" y="882546"/>
                </a:lnTo>
                <a:close/>
              </a:path>
            </a:pathLst>
          </a:custGeom>
          <a:solidFill>
            <a:srgbClr val="056EE1"/>
          </a:solidFill>
        </p:spPr>
      </p:sp>
      <p:pic>
        <p:nvPicPr>
          <p:cNvPr id="5" name="Image 0" descr="https://kimi-img.moonshot.cn/pub/slides/slides_tmpl/image/25-10-09-17:19:39-d3jnsaos8jdo4os5dlu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4490" y="962025"/>
            <a:ext cx="6382385" cy="61080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25420" y="2994025"/>
            <a:ext cx="6598920" cy="18078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未来发展路径</a:t>
            </a:r>
            <a:r>
              <a:rPr lang="zh-CN" alt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推演</a:t>
            </a:r>
            <a:endParaRPr lang="zh-CN" altLang="en-US" sz="54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12000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04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4605" y="5470525"/>
            <a:ext cx="12221210" cy="1386840"/>
          </a:xfrm>
          <a:prstGeom prst="roundRect">
            <a:avLst>
              <a:gd name="adj" fmla="val 0"/>
            </a:avLst>
          </a:prstGeom>
          <a:solidFill>
            <a:srgbClr val="004CC0"/>
          </a:solidFill>
        </p:spPr>
      </p:sp>
      <p:sp>
        <p:nvSpPr>
          <p:cNvPr id="3" name="Shape 1"/>
          <p:cNvSpPr/>
          <p:nvPr/>
        </p:nvSpPr>
        <p:spPr>
          <a:xfrm>
            <a:off x="760730" y="1472565"/>
            <a:ext cx="3170555" cy="4673600"/>
          </a:xfrm>
          <a:prstGeom prst="roundRect">
            <a:avLst>
              <a:gd name="adj" fmla="val 5503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743075" y="1701800"/>
            <a:ext cx="1206543" cy="1192530"/>
          </a:xfrm>
          <a:prstGeom prst="ellipse">
            <a:avLst/>
          </a:prstGeom>
          <a:solidFill>
            <a:srgbClr val="004CC0"/>
          </a:solidFill>
        </p:spPr>
      </p:sp>
      <p:pic>
        <p:nvPicPr>
          <p:cNvPr id="5" name="Image 0" descr="https://kimi-img.moonshot.cn/pub/slides/slides_tmpl/image/25-10-09-17:19:43-d3jnsbos8jdo4os5dm6g.sv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0" t="644" r="-50" b="644"/>
          <a:stretch>
            <a:fillRect/>
          </a:stretch>
        </p:blipFill>
        <p:spPr>
          <a:xfrm>
            <a:off x="2057766" y="2013160"/>
            <a:ext cx="577160" cy="570488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380230" y="1472565"/>
            <a:ext cx="3170555" cy="4673600"/>
          </a:xfrm>
          <a:prstGeom prst="roundRect">
            <a:avLst>
              <a:gd name="adj" fmla="val 5503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362575" y="1701800"/>
            <a:ext cx="1206500" cy="1192530"/>
          </a:xfrm>
          <a:prstGeom prst="ellipse">
            <a:avLst/>
          </a:prstGeom>
          <a:solidFill>
            <a:srgbClr val="004CC0"/>
          </a:solidFill>
        </p:spPr>
      </p:sp>
      <p:pic>
        <p:nvPicPr>
          <p:cNvPr id="8" name="Image 1" descr="https://kimi-img.moonshot.cn/pub/slides/slides_tmpl/image/25-10-09-17:19:43-d3jnsbos8jdo4os5dm70.png"/>
          <p:cNvPicPr>
            <a:picLocks noChangeAspect="1"/>
          </p:cNvPicPr>
          <p:nvPr/>
        </p:nvPicPr>
        <p:blipFill>
          <a:blip r:embed="rId3"/>
          <a:srcRect l="59" t="-59" r="59" b="59"/>
          <a:stretch>
            <a:fillRect/>
          </a:stretch>
        </p:blipFill>
        <p:spPr>
          <a:xfrm>
            <a:off x="5677255" y="2013160"/>
            <a:ext cx="577140" cy="570488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8000365" y="1472565"/>
            <a:ext cx="3170555" cy="4673600"/>
          </a:xfrm>
          <a:prstGeom prst="roundRect">
            <a:avLst>
              <a:gd name="adj" fmla="val 5503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8982710" y="1701800"/>
            <a:ext cx="1206500" cy="1192530"/>
          </a:xfrm>
          <a:prstGeom prst="ellipse">
            <a:avLst/>
          </a:prstGeom>
          <a:solidFill>
            <a:srgbClr val="004CC0"/>
          </a:solidFill>
        </p:spPr>
      </p:sp>
      <p:pic>
        <p:nvPicPr>
          <p:cNvPr id="11" name="Image 2" descr="https://kimi-img.moonshot.cn/pub/slides/slides_tmpl/image/25-10-09-17:19:43-d3jnsbos8jdo4os5dm7g.png"/>
          <p:cNvPicPr>
            <a:picLocks noChangeAspect="1"/>
          </p:cNvPicPr>
          <p:nvPr/>
        </p:nvPicPr>
        <p:blipFill>
          <a:blip r:embed="rId4"/>
          <a:srcRect l="59" t="-59" r="59" b="59"/>
          <a:stretch>
            <a:fillRect/>
          </a:stretch>
        </p:blipFill>
        <p:spPr>
          <a:xfrm>
            <a:off x="9297390" y="2013160"/>
            <a:ext cx="577140" cy="57048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44220" y="583565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头部主导资源整合，行业进入有序集中阶段</a:t>
            </a: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4" name="Shape 9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5" name="Shape 10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6" name="Text 11"/>
          <p:cNvSpPr/>
          <p:nvPr/>
        </p:nvSpPr>
        <p:spPr>
          <a:xfrm>
            <a:off x="947420" y="3009265"/>
            <a:ext cx="2797175" cy="669925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绑定下游大客户稳定需求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948055" y="3655060"/>
            <a:ext cx="2796540" cy="975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头部企业深化与SOFC等核心下游客户的战略合作，夯实需求基本盘。</a:t>
            </a:r>
            <a:endParaRPr lang="en-US" sz="16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4566920" y="3019425"/>
            <a:ext cx="2797175" cy="669925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并购参股控制上游资源</a:t>
            </a:r>
            <a:endParaRPr lang="en-US" sz="1600" dirty="0"/>
          </a:p>
        </p:txBody>
      </p:sp>
      <p:sp>
        <p:nvSpPr>
          <p:cNvPr id="19" name="Text 14"/>
          <p:cNvSpPr/>
          <p:nvPr/>
        </p:nvSpPr>
        <p:spPr>
          <a:xfrm>
            <a:off x="4567555" y="3665220"/>
            <a:ext cx="2796540" cy="12712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通过并购或参股拥有钪资源的中小企业，头部企业向上游延伸，提升原料话语权与供应安全。</a:t>
            </a:r>
            <a:endParaRPr lang="en-US" sz="16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8187055" y="3019425"/>
            <a:ext cx="2797175" cy="669925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r>
              <a:rPr lang="en-US" sz="18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行业集中度提升价格趋稳</a:t>
            </a:r>
            <a:endParaRPr lang="en-US" sz="1600" dirty="0"/>
          </a:p>
        </p:txBody>
      </p:sp>
      <p:sp>
        <p:nvSpPr>
          <p:cNvPr id="21" name="Text 16"/>
          <p:cNvSpPr/>
          <p:nvPr/>
        </p:nvSpPr>
        <p:spPr>
          <a:xfrm>
            <a:off x="8187690" y="3665220"/>
            <a:ext cx="2796540" cy="12712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资源整合完成后，行业进入大者恒大、有序集中阶段，恶性竞争缓解，价格体系趋于平稳健康。</a:t>
            </a:r>
            <a:endParaRPr lang="en-US" sz="16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>
            <p:custDataLst>
              <p:tags r:id="rId1"/>
            </p:custDataLst>
          </p:nvPr>
        </p:nvSpPr>
        <p:spPr>
          <a:xfrm flipH="1" flipV="1">
            <a:off x="6171957" y="1422400"/>
            <a:ext cx="5348515" cy="4749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1D3EBF"/>
          </a:solidFill>
        </p:spPr>
      </p:sp>
      <p:sp>
        <p:nvSpPr>
          <p:cNvPr id="3" name="Shape 1"/>
          <p:cNvSpPr/>
          <p:nvPr>
            <p:custDataLst>
              <p:tags r:id="rId2"/>
            </p:custDataLst>
          </p:nvPr>
        </p:nvSpPr>
        <p:spPr>
          <a:xfrm flipV="1">
            <a:off x="671527" y="1422400"/>
            <a:ext cx="5348515" cy="4749800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25475" y="584835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需求不及预期触发洗牌，优胜劣汰重建平衡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6" name="Shape 4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7" name="Shape 5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8" name="Text 6"/>
          <p:cNvSpPr/>
          <p:nvPr>
            <p:custDataLst>
              <p:tags r:id="rId3"/>
            </p:custDataLst>
          </p:nvPr>
        </p:nvSpPr>
        <p:spPr>
          <a:xfrm>
            <a:off x="1044961" y="1958629"/>
            <a:ext cx="4285712" cy="9994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价格战导致行业利润大幅下滑</a:t>
            </a:r>
            <a:endParaRPr lang="en-US" sz="1600" dirty="0"/>
          </a:p>
        </p:txBody>
      </p:sp>
      <p:sp>
        <p:nvSpPr>
          <p:cNvPr id="9" name="Text 7"/>
          <p:cNvSpPr/>
          <p:nvPr>
            <p:custDataLst>
              <p:tags r:id="rId4"/>
            </p:custDataLst>
          </p:nvPr>
        </p:nvSpPr>
        <p:spPr>
          <a:xfrm>
            <a:off x="1080309" y="2894305"/>
            <a:ext cx="4215624" cy="19200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若需求增速不及预期，头部企业与中小企业将陷入深度价格战，行业整体利润空间被急剧压缩，部分企业面临现金流断裂风险，市场出清压力陡增。</a:t>
            </a:r>
            <a:endParaRPr lang="en-US" sz="1600" dirty="0"/>
          </a:p>
        </p:txBody>
      </p:sp>
      <p:sp>
        <p:nvSpPr>
          <p:cNvPr id="10" name="Text 8"/>
          <p:cNvSpPr/>
          <p:nvPr>
            <p:custDataLst>
              <p:tags r:id="rId5"/>
            </p:custDataLst>
          </p:nvPr>
        </p:nvSpPr>
        <p:spPr>
          <a:xfrm>
            <a:off x="6729384" y="1958629"/>
            <a:ext cx="4285712" cy="9994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洗牌后供需平衡盈利能力修复</a:t>
            </a:r>
            <a:endParaRPr lang="en-US" sz="1600" dirty="0"/>
          </a:p>
        </p:txBody>
      </p:sp>
      <p:sp>
        <p:nvSpPr>
          <p:cNvPr id="11" name="Text 9"/>
          <p:cNvSpPr/>
          <p:nvPr>
            <p:custDataLst>
              <p:tags r:id="rId6"/>
            </p:custDataLst>
          </p:nvPr>
        </p:nvSpPr>
        <p:spPr>
          <a:xfrm>
            <a:off x="6799472" y="2894305"/>
            <a:ext cx="4215624" cy="19380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头部企业凭借资金、技术及客户优势实现逆势突围，多数中小企业因成本倒挂被迫退出。经历两</a:t>
            </a:r>
            <a:r>
              <a:rPr lang="zh-CN" altLang="en-US" sz="20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到三</a:t>
            </a:r>
            <a:r>
              <a:rPr lang="en-US" sz="20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年洗牌周期后，行业供需重新平衡，存活企业盈利能力逐步修复。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19:43-d3jnsbos8jdo4os5dm6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1815465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09-17:19:43-d3jnsbos8jdo4os5dm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25" y="293370"/>
            <a:ext cx="1395730" cy="450850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848360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5" name="Shape 1"/>
          <p:cNvSpPr/>
          <p:nvPr/>
        </p:nvSpPr>
        <p:spPr>
          <a:xfrm>
            <a:off x="1122291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6" name="Shape 2"/>
          <p:cNvSpPr/>
          <p:nvPr/>
        </p:nvSpPr>
        <p:spPr>
          <a:xfrm>
            <a:off x="1396222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7" name="Text 3"/>
          <p:cNvSpPr/>
          <p:nvPr/>
        </p:nvSpPr>
        <p:spPr>
          <a:xfrm>
            <a:off x="443865" y="756920"/>
            <a:ext cx="9567545" cy="5867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国家战略资源统一管控，配额生产定向供应</a:t>
            </a:r>
            <a:endParaRPr lang="en-US" sz="1600" dirty="0"/>
          </a:p>
        </p:txBody>
      </p:sp>
      <p:sp>
        <p:nvSpPr>
          <p:cNvPr id="8" name="Shape 4"/>
          <p:cNvSpPr/>
          <p:nvPr/>
        </p:nvSpPr>
        <p:spPr>
          <a:xfrm>
            <a:off x="351790" y="191770"/>
            <a:ext cx="76200" cy="128206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Shape 5"/>
          <p:cNvSpPr/>
          <p:nvPr/>
        </p:nvSpPr>
        <p:spPr>
          <a:xfrm>
            <a:off x="915670" y="2287905"/>
            <a:ext cx="10361295" cy="3719830"/>
          </a:xfrm>
          <a:prstGeom prst="roundRect">
            <a:avLst>
              <a:gd name="adj" fmla="val 6943"/>
            </a:avLst>
          </a:prstGeom>
          <a:solidFill>
            <a:srgbClr val="004CC0"/>
          </a:solidFill>
        </p:spPr>
      </p:sp>
      <p:sp>
        <p:nvSpPr>
          <p:cNvPr id="10" name="Shape 6"/>
          <p:cNvSpPr/>
          <p:nvPr/>
        </p:nvSpPr>
        <p:spPr>
          <a:xfrm>
            <a:off x="4453255" y="2034540"/>
            <a:ext cx="3286760" cy="4281170"/>
          </a:xfrm>
          <a:prstGeom prst="roundRect">
            <a:avLst>
              <a:gd name="adj" fmla="val 6943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1" name="Text 7"/>
          <p:cNvSpPr/>
          <p:nvPr>
            <p:custDataLst>
              <p:tags r:id="rId3"/>
            </p:custDataLst>
          </p:nvPr>
        </p:nvSpPr>
        <p:spPr>
          <a:xfrm>
            <a:off x="1224280" y="2650490"/>
            <a:ext cx="2782570" cy="39624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国资平台主导产能收储</a:t>
            </a:r>
            <a:endParaRPr lang="en-US" sz="1600" dirty="0"/>
          </a:p>
        </p:txBody>
      </p:sp>
      <p:sp>
        <p:nvSpPr>
          <p:cNvPr id="12" name="Text 8"/>
          <p:cNvSpPr/>
          <p:nvPr>
            <p:custDataLst>
              <p:tags r:id="rId4"/>
            </p:custDataLst>
          </p:nvPr>
        </p:nvSpPr>
        <p:spPr>
          <a:xfrm>
            <a:off x="1224280" y="3368675"/>
            <a:ext cx="2781300" cy="1050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国家可能通过国资平台或央企整合基金收储主要产能，将钪纳入战略资源管理体系。</a:t>
            </a:r>
            <a:endParaRPr lang="en-US" sz="1600" dirty="0"/>
          </a:p>
        </p:txBody>
      </p:sp>
      <p:sp>
        <p:nvSpPr>
          <p:cNvPr id="13" name="Text 9"/>
          <p:cNvSpPr/>
          <p:nvPr>
            <p:custDataLst>
              <p:tags r:id="rId5"/>
            </p:custDataLst>
          </p:nvPr>
        </p:nvSpPr>
        <p:spPr>
          <a:xfrm>
            <a:off x="4716780" y="2294890"/>
            <a:ext cx="2782570" cy="7327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配额生产定向供应核心领域</a:t>
            </a:r>
            <a:endParaRPr lang="en-US" sz="1600" dirty="0"/>
          </a:p>
        </p:txBody>
      </p:sp>
      <p:sp>
        <p:nvSpPr>
          <p:cNvPr id="14" name="Text 10"/>
          <p:cNvSpPr/>
          <p:nvPr>
            <p:custDataLst>
              <p:tags r:id="rId6"/>
            </p:custDataLst>
          </p:nvPr>
        </p:nvSpPr>
        <p:spPr>
          <a:xfrm>
            <a:off x="4716780" y="3013075"/>
            <a:ext cx="2781300" cy="9617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实施配额生产与定向供应机制，优先保障航空航天、新能源等关键领域的原料需求安全。</a:t>
            </a:r>
            <a:endParaRPr lang="en-US" sz="1600" dirty="0"/>
          </a:p>
        </p:txBody>
      </p:sp>
      <p:sp>
        <p:nvSpPr>
          <p:cNvPr id="15" name="Text 11"/>
          <p:cNvSpPr/>
          <p:nvPr>
            <p:custDataLst>
              <p:tags r:id="rId7"/>
            </p:custDataLst>
          </p:nvPr>
        </p:nvSpPr>
        <p:spPr>
          <a:xfrm>
            <a:off x="8158480" y="2663508"/>
            <a:ext cx="2782570" cy="70675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20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行业格局</a:t>
            </a:r>
            <a:r>
              <a:rPr lang="en-US" sz="20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稳定</a:t>
            </a:r>
            <a:r>
              <a:rPr lang="zh-CN" altLang="en-US" sz="20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，或</a:t>
            </a:r>
            <a:r>
              <a:rPr lang="en-US" sz="20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限制活力</a:t>
            </a:r>
            <a:endParaRPr lang="en-US" sz="1600" dirty="0"/>
          </a:p>
        </p:txBody>
      </p:sp>
      <p:sp>
        <p:nvSpPr>
          <p:cNvPr id="16" name="Text 12"/>
          <p:cNvSpPr/>
          <p:nvPr>
            <p:custDataLst>
              <p:tags r:id="rId8"/>
            </p:custDataLst>
          </p:nvPr>
        </p:nvSpPr>
        <p:spPr>
          <a:xfrm>
            <a:off x="8158480" y="3368675"/>
            <a:ext cx="2781300" cy="1050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行业运行稳定性提升，但</a:t>
            </a:r>
            <a:r>
              <a:rPr lang="zh-CN" altLang="en-US" sz="16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市场化竞争及</a:t>
            </a:r>
            <a:r>
              <a:rPr lang="en-US" sz="16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创新活力可能受限。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 flipH="1">
            <a:off x="6104271" y="1668780"/>
            <a:ext cx="6087733" cy="4074160"/>
          </a:xfrm>
          <a:prstGeom prst="round1Rect">
            <a:avLst>
              <a:gd name="adj" fmla="val 16667"/>
            </a:avLst>
          </a:prstGeom>
          <a:solidFill>
            <a:srgbClr val="004CC0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12700" y="1668780"/>
            <a:ext cx="6087733" cy="4074160"/>
          </a:xfrm>
          <a:prstGeom prst="round1Rect">
            <a:avLst>
              <a:gd name="adj" fmla="val 16667"/>
            </a:avLst>
          </a:prstGeom>
          <a:solidFill>
            <a:srgbClr val="004CC0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10565" y="2973070"/>
            <a:ext cx="4860000" cy="101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FF"/>
              </a:gs>
              <a:gs pos="2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</p:spPr>
      </p:sp>
      <p:sp>
        <p:nvSpPr>
          <p:cNvPr id="5" name="Shape 3"/>
          <p:cNvSpPr/>
          <p:nvPr/>
        </p:nvSpPr>
        <p:spPr>
          <a:xfrm flipH="1">
            <a:off x="6806565" y="2973070"/>
            <a:ext cx="4860000" cy="1016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FF"/>
              </a:gs>
              <a:gs pos="200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</p:spPr>
      </p:sp>
      <p:sp>
        <p:nvSpPr>
          <p:cNvPr id="6" name="Shape 4"/>
          <p:cNvSpPr/>
          <p:nvPr/>
        </p:nvSpPr>
        <p:spPr>
          <a:xfrm>
            <a:off x="848360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7" name="Shape 5"/>
          <p:cNvSpPr/>
          <p:nvPr/>
        </p:nvSpPr>
        <p:spPr>
          <a:xfrm>
            <a:off x="1122291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8" name="Shape 6"/>
          <p:cNvSpPr/>
          <p:nvPr/>
        </p:nvSpPr>
        <p:spPr>
          <a:xfrm>
            <a:off x="1396222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9" name="Text 7"/>
          <p:cNvSpPr/>
          <p:nvPr/>
        </p:nvSpPr>
        <p:spPr>
          <a:xfrm>
            <a:off x="776605" y="565150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海外供应能力提升，倒逼国内向高附加值升级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1" name="Shape 9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2" name="Shape 10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3" name="Text 11"/>
          <p:cNvSpPr/>
          <p:nvPr/>
        </p:nvSpPr>
        <p:spPr>
          <a:xfrm>
            <a:off x="611505" y="2108835"/>
            <a:ext cx="4860925" cy="4660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跨国企业减少对华依赖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611505" y="3158490"/>
            <a:ext cx="4860290" cy="15178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海外本土氧化钪项目陆续投产，部分跨国企业为分散供应链风险，主动减少对中国供应的依赖程度，中国企业在海外高端市场的传统份额面临被挤压的严峻挑战。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6707505" y="2035493"/>
            <a:ext cx="4860925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倒逼产业向高附加值</a:t>
            </a:r>
            <a:r>
              <a:rPr lang="zh-CN" alt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转型</a:t>
            </a: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升级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6707505" y="3158490"/>
            <a:ext cx="4860290" cy="1170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国内外市场价差扩大将倒逼国内企业加速向高附加值</a:t>
            </a:r>
            <a:r>
              <a:rPr lang="zh-CN" altLang="en-US" sz="1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产业</a:t>
            </a:r>
            <a:r>
              <a:rPr lang="en-US" sz="1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转型，通过技术升级</a:t>
            </a:r>
            <a:r>
              <a:rPr lang="zh-CN" altLang="en-US" sz="1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、产业升级</a:t>
            </a:r>
            <a:r>
              <a:rPr lang="en-US" sz="18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重塑国际竞争力。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19:43-d3jnsbos8jdo4os5dm80.jpg"/>
          <p:cNvPicPr>
            <a:picLocks noChangeAspect="1"/>
          </p:cNvPicPr>
          <p:nvPr/>
        </p:nvPicPr>
        <p:blipFill>
          <a:blip r:embed="rId1"/>
          <a:srcRect l="29" r="29"/>
          <a:stretch>
            <a:fillRect/>
          </a:stretch>
        </p:blipFill>
        <p:spPr>
          <a:xfrm>
            <a:off x="9966960" y="-34290"/>
            <a:ext cx="2223770" cy="689229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9964420" y="-34290"/>
            <a:ext cx="2227580" cy="6903720"/>
          </a:xfrm>
          <a:prstGeom prst="rect">
            <a:avLst/>
          </a:prstGeom>
          <a:gradFill flip="none" rotWithShape="1">
            <a:gsLst>
              <a:gs pos="0">
                <a:srgbClr val="004CC0">
                  <a:alpha val="78000"/>
                </a:srgbClr>
              </a:gs>
              <a:gs pos="100000">
                <a:srgbClr val="004CC0"/>
              </a:gs>
            </a:gsLst>
            <a:lin ang="2700000" scaled="1"/>
          </a:gradFill>
        </p:spPr>
      </p:sp>
      <p:sp>
        <p:nvSpPr>
          <p:cNvPr id="4" name="Shape 1"/>
          <p:cNvSpPr/>
          <p:nvPr/>
        </p:nvSpPr>
        <p:spPr>
          <a:xfrm>
            <a:off x="6291731" y="8722360"/>
            <a:ext cx="287989" cy="6985"/>
          </a:xfrm>
          <a:custGeom>
            <a:avLst/>
            <a:gdLst/>
            <a:ahLst/>
            <a:cxnLst/>
            <a:rect l="l" t="t" r="r" b="b"/>
            <a:pathLst>
              <a:path w="287989" h="6985">
                <a:moveTo>
                  <a:pt x="287989" y="0"/>
                </a:moveTo>
                <a:lnTo>
                  <a:pt x="260078" y="2540"/>
                </a:lnTo>
                <a:lnTo>
                  <a:pt x="221384" y="5080"/>
                </a:lnTo>
                <a:lnTo>
                  <a:pt x="182689" y="6350"/>
                </a:lnTo>
                <a:lnTo>
                  <a:pt x="143995" y="6985"/>
                </a:lnTo>
                <a:lnTo>
                  <a:pt x="104666" y="6350"/>
                </a:lnTo>
                <a:lnTo>
                  <a:pt x="65971" y="5080"/>
                </a:lnTo>
                <a:lnTo>
                  <a:pt x="27911" y="2540"/>
                </a:lnTo>
                <a:lnTo>
                  <a:pt x="0" y="0"/>
                </a:lnTo>
                <a:lnTo>
                  <a:pt x="287989" y="0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5" name="Shape 2"/>
          <p:cNvSpPr/>
          <p:nvPr/>
        </p:nvSpPr>
        <p:spPr>
          <a:xfrm rot="4920000" flipV="1">
            <a:off x="9856470" y="5581650"/>
            <a:ext cx="1457960" cy="1342390"/>
          </a:xfrm>
          <a:custGeom>
            <a:avLst/>
            <a:gdLst/>
            <a:ahLst/>
            <a:cxnLst/>
            <a:rect l="l" t="t" r="r" b="b"/>
            <a:pathLst>
              <a:path w="1457960" h="1342390">
                <a:moveTo>
                  <a:pt x="0" y="272600"/>
                </a:moveTo>
                <a:cubicBezTo>
                  <a:pt x="-2882" y="202123"/>
                  <a:pt x="17069" y="72029"/>
                  <a:pt x="20394" y="64272"/>
                </a:cubicBezTo>
                <a:lnTo>
                  <a:pt x="453991" y="0"/>
                </a:lnTo>
                <a:cubicBezTo>
                  <a:pt x="420962" y="60947"/>
                  <a:pt x="391479" y="210102"/>
                  <a:pt x="396356" y="272600"/>
                </a:cubicBezTo>
                <a:cubicBezTo>
                  <a:pt x="384829" y="650695"/>
                  <a:pt x="731086" y="955431"/>
                  <a:pt x="1070028" y="946122"/>
                </a:cubicBezTo>
                <a:cubicBezTo>
                  <a:pt x="1184412" y="955209"/>
                  <a:pt x="1353994" y="890273"/>
                  <a:pt x="1397221" y="861461"/>
                </a:cubicBezTo>
                <a:lnTo>
                  <a:pt x="1457960" y="1269918"/>
                </a:lnTo>
                <a:cubicBezTo>
                  <a:pt x="1365300" y="1313579"/>
                  <a:pt x="1153599" y="1348152"/>
                  <a:pt x="1070028" y="1342390"/>
                </a:cubicBezTo>
                <a:cubicBezTo>
                  <a:pt x="469509" y="1360785"/>
                  <a:pt x="-14631" y="811152"/>
                  <a:pt x="0" y="27260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alpha val="34000"/>
                </a:srgbClr>
              </a:gs>
              <a:gs pos="76000">
                <a:srgbClr val="00B0F0">
                  <a:alpha val="0"/>
                </a:srgbClr>
              </a:gs>
              <a:gs pos="100000">
                <a:srgbClr val="00B0F0">
                  <a:alpha val="0"/>
                </a:srgbClr>
              </a:gs>
            </a:gsLst>
            <a:lin ang="16200000" scaled="1"/>
          </a:gradFill>
        </p:spPr>
      </p:sp>
      <p:sp>
        <p:nvSpPr>
          <p:cNvPr id="6" name="Shape 3"/>
          <p:cNvSpPr/>
          <p:nvPr/>
        </p:nvSpPr>
        <p:spPr>
          <a:xfrm rot="15060000" flipH="1">
            <a:off x="10623533" y="4245026"/>
            <a:ext cx="1958340" cy="1694329"/>
          </a:xfrm>
          <a:custGeom>
            <a:avLst/>
            <a:gdLst/>
            <a:ahLst/>
            <a:cxnLst/>
            <a:rect l="l" t="t" r="r" b="b"/>
            <a:pathLst>
              <a:path w="1958340" h="1694329">
                <a:moveTo>
                  <a:pt x="250190" y="1632094"/>
                </a:moveTo>
                <a:lnTo>
                  <a:pt x="525780" y="1632094"/>
                </a:lnTo>
                <a:lnTo>
                  <a:pt x="349885" y="1694329"/>
                </a:lnTo>
                <a:lnTo>
                  <a:pt x="309245" y="1694329"/>
                </a:lnTo>
                <a:cubicBezTo>
                  <a:pt x="288290" y="1675277"/>
                  <a:pt x="265430" y="1651780"/>
                  <a:pt x="250190" y="1632094"/>
                </a:cubicBezTo>
                <a:close/>
                <a:moveTo>
                  <a:pt x="173990" y="1537470"/>
                </a:moveTo>
                <a:lnTo>
                  <a:pt x="793750" y="1537470"/>
                </a:lnTo>
                <a:lnTo>
                  <a:pt x="626745" y="1596530"/>
                </a:lnTo>
                <a:lnTo>
                  <a:pt x="217805" y="1596530"/>
                </a:lnTo>
                <a:cubicBezTo>
                  <a:pt x="202565" y="1578114"/>
                  <a:pt x="186055" y="1556522"/>
                  <a:pt x="173990" y="1537470"/>
                </a:cubicBezTo>
                <a:close/>
                <a:moveTo>
                  <a:pt x="114935" y="1439672"/>
                </a:moveTo>
                <a:lnTo>
                  <a:pt x="1071245" y="1439672"/>
                </a:lnTo>
                <a:lnTo>
                  <a:pt x="899795" y="1500637"/>
                </a:lnTo>
                <a:lnTo>
                  <a:pt x="149225" y="1500637"/>
                </a:lnTo>
                <a:cubicBezTo>
                  <a:pt x="137795" y="1481585"/>
                  <a:pt x="125095" y="1458723"/>
                  <a:pt x="114935" y="1439672"/>
                </a:cubicBezTo>
                <a:close/>
                <a:moveTo>
                  <a:pt x="68580" y="1343778"/>
                </a:moveTo>
                <a:lnTo>
                  <a:pt x="1343660" y="1343778"/>
                </a:lnTo>
                <a:lnTo>
                  <a:pt x="1176655" y="1402203"/>
                </a:lnTo>
                <a:lnTo>
                  <a:pt x="95250" y="1402203"/>
                </a:lnTo>
                <a:cubicBezTo>
                  <a:pt x="90170" y="1393313"/>
                  <a:pt x="85090" y="1380611"/>
                  <a:pt x="81280" y="1372356"/>
                </a:cubicBezTo>
                <a:cubicBezTo>
                  <a:pt x="77470" y="1362830"/>
                  <a:pt x="72390" y="1350764"/>
                  <a:pt x="68580" y="1343778"/>
                </a:cubicBezTo>
                <a:close/>
                <a:moveTo>
                  <a:pt x="35560" y="1245345"/>
                </a:moveTo>
                <a:lnTo>
                  <a:pt x="1621155" y="1245345"/>
                </a:lnTo>
                <a:lnTo>
                  <a:pt x="1445260" y="1307580"/>
                </a:lnTo>
                <a:lnTo>
                  <a:pt x="54610" y="1307580"/>
                </a:lnTo>
                <a:cubicBezTo>
                  <a:pt x="46990" y="1288528"/>
                  <a:pt x="40640" y="1265031"/>
                  <a:pt x="35560" y="1245345"/>
                </a:cubicBezTo>
                <a:close/>
                <a:moveTo>
                  <a:pt x="12700" y="1150721"/>
                </a:moveTo>
                <a:lnTo>
                  <a:pt x="1889125" y="1150721"/>
                </a:lnTo>
                <a:lnTo>
                  <a:pt x="1722120" y="1209781"/>
                </a:lnTo>
                <a:lnTo>
                  <a:pt x="26035" y="1209781"/>
                </a:lnTo>
                <a:cubicBezTo>
                  <a:pt x="24130" y="1200256"/>
                  <a:pt x="20955" y="1188189"/>
                  <a:pt x="19050" y="1179934"/>
                </a:cubicBezTo>
                <a:cubicBezTo>
                  <a:pt x="16510" y="1170408"/>
                  <a:pt x="13970" y="1158342"/>
                  <a:pt x="12700" y="1150721"/>
                </a:cubicBezTo>
                <a:close/>
                <a:moveTo>
                  <a:pt x="1270" y="1052923"/>
                </a:moveTo>
                <a:lnTo>
                  <a:pt x="1957070" y="1052923"/>
                </a:lnTo>
                <a:cubicBezTo>
                  <a:pt x="1955165" y="1073879"/>
                  <a:pt x="1952625" y="1096741"/>
                  <a:pt x="1948815" y="1113888"/>
                </a:cubicBezTo>
                <a:lnTo>
                  <a:pt x="9525" y="1113888"/>
                </a:lnTo>
                <a:cubicBezTo>
                  <a:pt x="5080" y="1094836"/>
                  <a:pt x="3175" y="1071974"/>
                  <a:pt x="1270" y="1052923"/>
                </a:cubicBezTo>
                <a:close/>
                <a:moveTo>
                  <a:pt x="0" y="957029"/>
                </a:moveTo>
                <a:lnTo>
                  <a:pt x="1958340" y="957029"/>
                </a:lnTo>
                <a:lnTo>
                  <a:pt x="1958340" y="960204"/>
                </a:lnTo>
                <a:lnTo>
                  <a:pt x="1958340" y="960839"/>
                </a:lnTo>
                <a:lnTo>
                  <a:pt x="1958340" y="961475"/>
                </a:lnTo>
                <a:lnTo>
                  <a:pt x="1958340" y="962110"/>
                </a:lnTo>
                <a:lnTo>
                  <a:pt x="1958340" y="962745"/>
                </a:lnTo>
                <a:lnTo>
                  <a:pt x="1958340" y="963380"/>
                </a:lnTo>
                <a:lnTo>
                  <a:pt x="1958340" y="964015"/>
                </a:lnTo>
                <a:lnTo>
                  <a:pt x="1958340" y="979256"/>
                </a:lnTo>
                <a:lnTo>
                  <a:pt x="1958340" y="979891"/>
                </a:lnTo>
                <a:lnTo>
                  <a:pt x="1958340" y="980526"/>
                </a:lnTo>
                <a:lnTo>
                  <a:pt x="1958340" y="981796"/>
                </a:lnTo>
                <a:lnTo>
                  <a:pt x="1958340" y="982431"/>
                </a:lnTo>
                <a:lnTo>
                  <a:pt x="1958340" y="984337"/>
                </a:lnTo>
                <a:lnTo>
                  <a:pt x="1958340" y="991322"/>
                </a:lnTo>
                <a:lnTo>
                  <a:pt x="1958340" y="1018630"/>
                </a:lnTo>
                <a:lnTo>
                  <a:pt x="0" y="1018630"/>
                </a:lnTo>
                <a:lnTo>
                  <a:pt x="0" y="957029"/>
                </a:lnTo>
                <a:close/>
                <a:moveTo>
                  <a:pt x="5080" y="858596"/>
                </a:moveTo>
                <a:lnTo>
                  <a:pt x="1951355" y="858596"/>
                </a:lnTo>
                <a:cubicBezTo>
                  <a:pt x="1953895" y="873202"/>
                  <a:pt x="1954530" y="889078"/>
                  <a:pt x="1955165" y="901144"/>
                </a:cubicBezTo>
                <a:cubicBezTo>
                  <a:pt x="1955800" y="907495"/>
                  <a:pt x="1956435" y="916386"/>
                  <a:pt x="1957070" y="920831"/>
                </a:cubicBezTo>
                <a:lnTo>
                  <a:pt x="1270" y="920831"/>
                </a:lnTo>
                <a:cubicBezTo>
                  <a:pt x="1270" y="901144"/>
                  <a:pt x="3175" y="880822"/>
                  <a:pt x="5080" y="863041"/>
                </a:cubicBezTo>
                <a:lnTo>
                  <a:pt x="5080" y="861771"/>
                </a:lnTo>
                <a:lnTo>
                  <a:pt x="5080" y="861136"/>
                </a:lnTo>
                <a:lnTo>
                  <a:pt x="5080" y="859866"/>
                </a:lnTo>
                <a:lnTo>
                  <a:pt x="5080" y="858596"/>
                </a:lnTo>
                <a:close/>
                <a:moveTo>
                  <a:pt x="22225" y="763972"/>
                </a:moveTo>
                <a:lnTo>
                  <a:pt x="1934210" y="763972"/>
                </a:lnTo>
                <a:cubicBezTo>
                  <a:pt x="1938020" y="783024"/>
                  <a:pt x="1942465" y="805886"/>
                  <a:pt x="1945640" y="824938"/>
                </a:cubicBezTo>
                <a:lnTo>
                  <a:pt x="10795" y="824938"/>
                </a:lnTo>
                <a:cubicBezTo>
                  <a:pt x="14605" y="803981"/>
                  <a:pt x="19050" y="781119"/>
                  <a:pt x="22225" y="763972"/>
                </a:cubicBezTo>
                <a:close/>
                <a:moveTo>
                  <a:pt x="49530" y="666174"/>
                </a:moveTo>
                <a:lnTo>
                  <a:pt x="1908810" y="666174"/>
                </a:lnTo>
                <a:cubicBezTo>
                  <a:pt x="1911350" y="676334"/>
                  <a:pt x="1915160" y="689036"/>
                  <a:pt x="1917065" y="697291"/>
                </a:cubicBezTo>
                <a:cubicBezTo>
                  <a:pt x="1920240" y="706817"/>
                  <a:pt x="1923415" y="718248"/>
                  <a:pt x="1925955" y="727139"/>
                </a:cubicBezTo>
                <a:lnTo>
                  <a:pt x="32385" y="727139"/>
                </a:lnTo>
                <a:cubicBezTo>
                  <a:pt x="34925" y="713803"/>
                  <a:pt x="40005" y="698561"/>
                  <a:pt x="43180" y="687765"/>
                </a:cubicBezTo>
                <a:cubicBezTo>
                  <a:pt x="45720" y="680780"/>
                  <a:pt x="48260" y="671889"/>
                  <a:pt x="49530" y="666174"/>
                </a:cubicBezTo>
                <a:close/>
                <a:moveTo>
                  <a:pt x="86995" y="570280"/>
                </a:moveTo>
                <a:lnTo>
                  <a:pt x="1868170" y="570280"/>
                </a:lnTo>
                <a:cubicBezTo>
                  <a:pt x="1877060" y="589332"/>
                  <a:pt x="1887855" y="612829"/>
                  <a:pt x="1894840" y="631881"/>
                </a:cubicBezTo>
                <a:lnTo>
                  <a:pt x="62230" y="631881"/>
                </a:lnTo>
                <a:cubicBezTo>
                  <a:pt x="69850" y="610924"/>
                  <a:pt x="78105" y="587427"/>
                  <a:pt x="86995" y="570280"/>
                </a:cubicBezTo>
                <a:close/>
                <a:moveTo>
                  <a:pt x="140335" y="471846"/>
                </a:moveTo>
                <a:lnTo>
                  <a:pt x="1818640" y="471846"/>
                </a:lnTo>
                <a:cubicBezTo>
                  <a:pt x="1821815" y="477562"/>
                  <a:pt x="1825625" y="485183"/>
                  <a:pt x="1828165" y="488993"/>
                </a:cubicBezTo>
                <a:cubicBezTo>
                  <a:pt x="1835785" y="503599"/>
                  <a:pt x="1845310" y="520746"/>
                  <a:pt x="1851025" y="534082"/>
                </a:cubicBezTo>
                <a:lnTo>
                  <a:pt x="105410" y="534082"/>
                </a:lnTo>
                <a:cubicBezTo>
                  <a:pt x="111125" y="523921"/>
                  <a:pt x="118110" y="511220"/>
                  <a:pt x="123190" y="502964"/>
                </a:cubicBezTo>
                <a:cubicBezTo>
                  <a:pt x="128905" y="492803"/>
                  <a:pt x="135255" y="480737"/>
                  <a:pt x="140335" y="471846"/>
                </a:cubicBezTo>
                <a:close/>
                <a:moveTo>
                  <a:pt x="207010" y="377223"/>
                </a:moveTo>
                <a:lnTo>
                  <a:pt x="1751330" y="377223"/>
                </a:lnTo>
                <a:cubicBezTo>
                  <a:pt x="1766570" y="396275"/>
                  <a:pt x="1783080" y="419137"/>
                  <a:pt x="1795145" y="438189"/>
                </a:cubicBezTo>
                <a:lnTo>
                  <a:pt x="163195" y="438189"/>
                </a:lnTo>
                <a:cubicBezTo>
                  <a:pt x="175895" y="417232"/>
                  <a:pt x="193040" y="394370"/>
                  <a:pt x="207010" y="377223"/>
                </a:cubicBezTo>
                <a:close/>
                <a:moveTo>
                  <a:pt x="292100" y="281330"/>
                </a:moveTo>
                <a:lnTo>
                  <a:pt x="1664970" y="281330"/>
                </a:lnTo>
                <a:cubicBezTo>
                  <a:pt x="1683385" y="299746"/>
                  <a:pt x="1704975" y="321338"/>
                  <a:pt x="1722120" y="340390"/>
                </a:cubicBezTo>
                <a:lnTo>
                  <a:pt x="234315" y="340390"/>
                </a:lnTo>
                <a:cubicBezTo>
                  <a:pt x="251460" y="319433"/>
                  <a:pt x="273050" y="298476"/>
                  <a:pt x="292100" y="281330"/>
                </a:cubicBezTo>
                <a:close/>
                <a:moveTo>
                  <a:pt x="405765" y="183531"/>
                </a:moveTo>
                <a:lnTo>
                  <a:pt x="1550670" y="183531"/>
                </a:lnTo>
                <a:cubicBezTo>
                  <a:pt x="1577340" y="202583"/>
                  <a:pt x="1605280" y="226080"/>
                  <a:pt x="1627505" y="245132"/>
                </a:cubicBezTo>
                <a:lnTo>
                  <a:pt x="330835" y="245132"/>
                </a:lnTo>
                <a:cubicBezTo>
                  <a:pt x="353060" y="224175"/>
                  <a:pt x="382905" y="200678"/>
                  <a:pt x="405765" y="183531"/>
                </a:cubicBezTo>
                <a:close/>
                <a:moveTo>
                  <a:pt x="572770" y="88273"/>
                </a:moveTo>
                <a:lnTo>
                  <a:pt x="1384300" y="88273"/>
                </a:lnTo>
                <a:cubicBezTo>
                  <a:pt x="1423670" y="105419"/>
                  <a:pt x="1464310" y="127011"/>
                  <a:pt x="1497330" y="147333"/>
                </a:cubicBezTo>
                <a:lnTo>
                  <a:pt x="459740" y="147333"/>
                </a:lnTo>
                <a:cubicBezTo>
                  <a:pt x="495300" y="125106"/>
                  <a:pt x="537845" y="104149"/>
                  <a:pt x="572770" y="88273"/>
                </a:cubicBezTo>
                <a:close/>
                <a:moveTo>
                  <a:pt x="977900" y="0"/>
                </a:moveTo>
                <a:cubicBezTo>
                  <a:pt x="1087120" y="-1270"/>
                  <a:pt x="1203325" y="19687"/>
                  <a:pt x="1293495" y="51440"/>
                </a:cubicBezTo>
                <a:lnTo>
                  <a:pt x="661670" y="51440"/>
                </a:lnTo>
                <a:cubicBezTo>
                  <a:pt x="759460" y="16511"/>
                  <a:pt x="878840" y="-635"/>
                  <a:pt x="97790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alpha val="34000"/>
                </a:srgbClr>
              </a:gs>
              <a:gs pos="76000">
                <a:srgbClr val="00B0F0">
                  <a:alpha val="3000"/>
                </a:srgbClr>
              </a:gs>
              <a:gs pos="100000">
                <a:srgbClr val="00B0F0">
                  <a:alpha val="3000"/>
                </a:srgbClr>
              </a:gs>
            </a:gsLst>
            <a:lin ang="13500000" scaled="1"/>
          </a:gradFill>
        </p:spPr>
      </p:sp>
      <p:sp>
        <p:nvSpPr>
          <p:cNvPr id="7" name="Shape 4"/>
          <p:cNvSpPr/>
          <p:nvPr/>
        </p:nvSpPr>
        <p:spPr>
          <a:xfrm rot="6540000">
            <a:off x="10932795" y="1224280"/>
            <a:ext cx="464185" cy="464185"/>
          </a:xfrm>
          <a:prstGeom prst="ellipse">
            <a:avLst/>
          </a:prstGeom>
          <a:gradFill flip="none" rotWithShape="1">
            <a:gsLst>
              <a:gs pos="0">
                <a:srgbClr val="00B0F0">
                  <a:alpha val="34000"/>
                </a:srgbClr>
              </a:gs>
              <a:gs pos="76000">
                <a:srgbClr val="00B0F0">
                  <a:alpha val="3000"/>
                </a:srgbClr>
              </a:gs>
              <a:gs pos="100000">
                <a:srgbClr val="00B0F0">
                  <a:alpha val="3000"/>
                </a:srgbClr>
              </a:gs>
            </a:gsLst>
            <a:lin ang="0" scaled="1"/>
          </a:gradFill>
        </p:spPr>
      </p:sp>
      <p:sp>
        <p:nvSpPr>
          <p:cNvPr id="8" name="Shape 5"/>
          <p:cNvSpPr/>
          <p:nvPr>
            <p:custDataLst>
              <p:tags r:id="rId2"/>
            </p:custDataLst>
          </p:nvPr>
        </p:nvSpPr>
        <p:spPr>
          <a:xfrm>
            <a:off x="629920" y="1517650"/>
            <a:ext cx="91440" cy="1432560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9" name="Shape 6"/>
          <p:cNvSpPr/>
          <p:nvPr>
            <p:custDataLst>
              <p:tags r:id="rId3"/>
            </p:custDataLst>
          </p:nvPr>
        </p:nvSpPr>
        <p:spPr>
          <a:xfrm>
            <a:off x="756920" y="1517650"/>
            <a:ext cx="9063990" cy="1432560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0" name="Shape 7"/>
          <p:cNvSpPr/>
          <p:nvPr>
            <p:custDataLst>
              <p:tags r:id="rId4"/>
            </p:custDataLst>
          </p:nvPr>
        </p:nvSpPr>
        <p:spPr>
          <a:xfrm flipH="1" flipV="1">
            <a:off x="9592310" y="1517650"/>
            <a:ext cx="228600" cy="228600"/>
          </a:xfrm>
          <a:prstGeom prst="rtTriangle">
            <a:avLst/>
          </a:prstGeom>
          <a:solidFill>
            <a:srgbClr val="004CC0"/>
          </a:solidFill>
        </p:spPr>
      </p:sp>
      <p:sp>
        <p:nvSpPr>
          <p:cNvPr id="11" name="Shape 8"/>
          <p:cNvSpPr/>
          <p:nvPr>
            <p:custDataLst>
              <p:tags r:id="rId5"/>
            </p:custDataLst>
          </p:nvPr>
        </p:nvSpPr>
        <p:spPr>
          <a:xfrm>
            <a:off x="629920" y="3169285"/>
            <a:ext cx="91440" cy="1432560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12" name="Shape 9"/>
          <p:cNvSpPr/>
          <p:nvPr>
            <p:custDataLst>
              <p:tags r:id="rId6"/>
            </p:custDataLst>
          </p:nvPr>
        </p:nvSpPr>
        <p:spPr>
          <a:xfrm>
            <a:off x="756920" y="3169285"/>
            <a:ext cx="9063990" cy="1432560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3" name="Shape 10"/>
          <p:cNvSpPr/>
          <p:nvPr>
            <p:custDataLst>
              <p:tags r:id="rId7"/>
            </p:custDataLst>
          </p:nvPr>
        </p:nvSpPr>
        <p:spPr>
          <a:xfrm flipH="1" flipV="1">
            <a:off x="9592310" y="3169285"/>
            <a:ext cx="228600" cy="228600"/>
          </a:xfrm>
          <a:prstGeom prst="rtTriangle">
            <a:avLst/>
          </a:prstGeom>
          <a:solidFill>
            <a:srgbClr val="004CC0"/>
          </a:solidFill>
        </p:spPr>
      </p:sp>
      <p:sp>
        <p:nvSpPr>
          <p:cNvPr id="14" name="Shape 11"/>
          <p:cNvSpPr/>
          <p:nvPr>
            <p:custDataLst>
              <p:tags r:id="rId8"/>
            </p:custDataLst>
          </p:nvPr>
        </p:nvSpPr>
        <p:spPr>
          <a:xfrm>
            <a:off x="629920" y="4820920"/>
            <a:ext cx="91440" cy="1432560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15" name="Shape 12"/>
          <p:cNvSpPr/>
          <p:nvPr>
            <p:custDataLst>
              <p:tags r:id="rId9"/>
            </p:custDataLst>
          </p:nvPr>
        </p:nvSpPr>
        <p:spPr>
          <a:xfrm>
            <a:off x="756920" y="4820920"/>
            <a:ext cx="9063990" cy="1432560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6" name="Shape 13"/>
          <p:cNvSpPr/>
          <p:nvPr>
            <p:custDataLst>
              <p:tags r:id="rId10"/>
            </p:custDataLst>
          </p:nvPr>
        </p:nvSpPr>
        <p:spPr>
          <a:xfrm flipH="1" flipV="1">
            <a:off x="9592310" y="4820920"/>
            <a:ext cx="228600" cy="228600"/>
          </a:xfrm>
          <a:prstGeom prst="rtTriangle">
            <a:avLst/>
          </a:prstGeom>
          <a:solidFill>
            <a:srgbClr val="004CC0"/>
          </a:solidFill>
        </p:spPr>
      </p:sp>
      <p:sp>
        <p:nvSpPr>
          <p:cNvPr id="17" name="Text 14"/>
          <p:cNvSpPr/>
          <p:nvPr/>
        </p:nvSpPr>
        <p:spPr>
          <a:xfrm>
            <a:off x="541655" y="568960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镍钴资源国政策调整，国内原料结构被迫转型</a:t>
            </a:r>
            <a:endParaRPr lang="en-US" sz="1600" dirty="0"/>
          </a:p>
        </p:txBody>
      </p:sp>
      <p:sp>
        <p:nvSpPr>
          <p:cNvPr id="18" name="Text 15"/>
          <p:cNvSpPr/>
          <p:nvPr>
            <p:custDataLst>
              <p:tags r:id="rId11"/>
            </p:custDataLst>
          </p:nvPr>
        </p:nvSpPr>
        <p:spPr>
          <a:xfrm>
            <a:off x="843915" y="1614805"/>
            <a:ext cx="6934200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海外钪资源留存风险上升</a:t>
            </a:r>
            <a:endParaRPr lang="en-US" sz="1600" dirty="0"/>
          </a:p>
        </p:txBody>
      </p:sp>
      <p:sp>
        <p:nvSpPr>
          <p:cNvPr id="19" name="Text 16"/>
          <p:cNvSpPr/>
          <p:nvPr>
            <p:custDataLst>
              <p:tags r:id="rId12"/>
            </p:custDataLst>
          </p:nvPr>
        </p:nvSpPr>
        <p:spPr>
          <a:xfrm>
            <a:off x="895985" y="1991360"/>
            <a:ext cx="8798560" cy="10509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Noto Sans SC" panose="020B0200000000000000" charset="-122"/>
              </a:rPr>
              <a:t>印尼等</a:t>
            </a: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镍钴</a:t>
            </a: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Noto Sans SC" panose="020B0200000000000000" charset="-122"/>
              </a:rPr>
              <a:t>核心资源国出台政策</a:t>
            </a: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趋严或将</a:t>
            </a: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Noto Sans SC" panose="020B0200000000000000" charset="-122"/>
              </a:rPr>
              <a:t>限制原料出口，强制要求在本国进行深加工，这将导致国内原料供应格局发生根本性的改变</a:t>
            </a:r>
            <a:r>
              <a:rPr lang="en-US" sz="1600">
                <a:solidFill>
                  <a:srgbClr val="6B6B6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sz="1600"/>
          </a:p>
          <a:p>
            <a:pPr algn="just">
              <a:lnSpc>
                <a:spcPct val="130000"/>
              </a:lnSpc>
            </a:pPr>
            <a:endParaRPr lang="en-US" sz="1600" dirty="0"/>
          </a:p>
        </p:txBody>
      </p:sp>
      <p:sp>
        <p:nvSpPr>
          <p:cNvPr id="20" name="Text 17"/>
          <p:cNvSpPr/>
          <p:nvPr>
            <p:custDataLst>
              <p:tags r:id="rId13"/>
            </p:custDataLst>
          </p:nvPr>
        </p:nvSpPr>
        <p:spPr>
          <a:xfrm>
            <a:off x="843915" y="3266440"/>
            <a:ext cx="6934200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钛白锆液废酸成为绝对主导</a:t>
            </a:r>
            <a:endParaRPr lang="en-US" sz="1600" dirty="0"/>
          </a:p>
        </p:txBody>
      </p:sp>
      <p:sp>
        <p:nvSpPr>
          <p:cNvPr id="21" name="Text 18"/>
          <p:cNvSpPr/>
          <p:nvPr>
            <p:custDataLst>
              <p:tags r:id="rId14"/>
            </p:custDataLst>
          </p:nvPr>
        </p:nvSpPr>
        <p:spPr>
          <a:xfrm>
            <a:off x="895985" y="3642995"/>
            <a:ext cx="8798560" cy="410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国内钪产业原料结构被迫转型，钛白废酸和锆液废酸中的钪资源将成为绝对主导来源。</a:t>
            </a:r>
            <a:endParaRPr lang="en-US" sz="16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22" name="Text 19"/>
          <p:cNvSpPr/>
          <p:nvPr>
            <p:custDataLst>
              <p:tags r:id="rId15"/>
            </p:custDataLst>
          </p:nvPr>
        </p:nvSpPr>
        <p:spPr>
          <a:xfrm>
            <a:off x="843915" y="4918075"/>
            <a:ext cx="6934200" cy="367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技术路线与成本结构深刻调整</a:t>
            </a:r>
            <a:endParaRPr lang="en-US" sz="1600" dirty="0"/>
          </a:p>
        </p:txBody>
      </p:sp>
      <p:sp>
        <p:nvSpPr>
          <p:cNvPr id="23" name="Text 20"/>
          <p:cNvSpPr/>
          <p:nvPr>
            <p:custDataLst>
              <p:tags r:id="rId16"/>
            </p:custDataLst>
          </p:nvPr>
        </p:nvSpPr>
        <p:spPr>
          <a:xfrm>
            <a:off x="895985" y="5294630"/>
            <a:ext cx="8798560" cy="4108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原料来源转变将深刻影响企业提取技术路线与成本结构，供应链安全与多元化布局紧迫性凸显。</a:t>
            </a:r>
            <a:endParaRPr lang="en-US" sz="16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1000">
                <a:srgbClr val="F0F8FF"/>
              </a:gs>
              <a:gs pos="100000">
                <a:srgbClr val="F0F8FF"/>
              </a:gs>
            </a:gsLst>
            <a:lin ang="5400000" scaled="1"/>
          </a:gradFill>
        </p:spPr>
      </p:sp>
      <p:sp>
        <p:nvSpPr>
          <p:cNvPr id="3" name="Shape 1"/>
          <p:cNvSpPr/>
          <p:nvPr/>
        </p:nvSpPr>
        <p:spPr>
          <a:xfrm>
            <a:off x="1699895" y="2041906"/>
            <a:ext cx="2643505" cy="2643505"/>
          </a:xfrm>
          <a:prstGeom prst="ellipse">
            <a:avLst/>
          </a:prstGeom>
          <a:gradFill flip="none" rotWithShape="1">
            <a:gsLst>
              <a:gs pos="0">
                <a:srgbClr val="C8E2FE"/>
              </a:gs>
              <a:gs pos="30000">
                <a:srgbClr val="C8E2FE">
                  <a:alpha val="0"/>
                </a:srgbClr>
              </a:gs>
              <a:gs pos="100000">
                <a:srgbClr val="C8E2FE">
                  <a:alpha val="0"/>
                </a:srgbClr>
              </a:gs>
            </a:gsLst>
            <a:lin ang="5400000" scaled="1"/>
          </a:gradFill>
        </p:spPr>
      </p:sp>
      <p:sp>
        <p:nvSpPr>
          <p:cNvPr id="4" name="Shape 2"/>
          <p:cNvSpPr/>
          <p:nvPr/>
        </p:nvSpPr>
        <p:spPr>
          <a:xfrm>
            <a:off x="0" y="5624503"/>
            <a:ext cx="7802117" cy="998185"/>
          </a:xfrm>
          <a:custGeom>
            <a:avLst/>
            <a:gdLst/>
            <a:ahLst/>
            <a:cxnLst/>
            <a:rect l="l" t="t" r="r" b="b"/>
            <a:pathLst>
              <a:path w="7802117" h="998185">
                <a:moveTo>
                  <a:pt x="7802117" y="998185"/>
                </a:moveTo>
                <a:lnTo>
                  <a:pt x="0" y="998185"/>
                </a:lnTo>
                <a:lnTo>
                  <a:pt x="0" y="323839"/>
                </a:lnTo>
                <a:lnTo>
                  <a:pt x="52704" y="306059"/>
                </a:lnTo>
                <a:lnTo>
                  <a:pt x="281935" y="240022"/>
                </a:lnTo>
                <a:lnTo>
                  <a:pt x="511167" y="182874"/>
                </a:lnTo>
                <a:lnTo>
                  <a:pt x="740398" y="133980"/>
                </a:lnTo>
                <a:lnTo>
                  <a:pt x="968994" y="93342"/>
                </a:lnTo>
                <a:lnTo>
                  <a:pt x="1198225" y="60323"/>
                </a:lnTo>
                <a:lnTo>
                  <a:pt x="1427457" y="34924"/>
                </a:lnTo>
                <a:lnTo>
                  <a:pt x="1656688" y="16509"/>
                </a:lnTo>
                <a:lnTo>
                  <a:pt x="1885919" y="5080"/>
                </a:lnTo>
                <a:lnTo>
                  <a:pt x="2115150" y="0"/>
                </a:lnTo>
                <a:lnTo>
                  <a:pt x="2344382" y="1270"/>
                </a:lnTo>
                <a:lnTo>
                  <a:pt x="2573613" y="8255"/>
                </a:lnTo>
                <a:lnTo>
                  <a:pt x="2802844" y="20319"/>
                </a:lnTo>
                <a:lnTo>
                  <a:pt x="3032075" y="38099"/>
                </a:lnTo>
                <a:lnTo>
                  <a:pt x="3261306" y="60323"/>
                </a:lnTo>
                <a:lnTo>
                  <a:pt x="3490538" y="86992"/>
                </a:lnTo>
                <a:lnTo>
                  <a:pt x="3719769" y="118106"/>
                </a:lnTo>
                <a:lnTo>
                  <a:pt x="3949000" y="153030"/>
                </a:lnTo>
                <a:lnTo>
                  <a:pt x="4178231" y="191128"/>
                </a:lnTo>
                <a:lnTo>
                  <a:pt x="4407463" y="233037"/>
                </a:lnTo>
                <a:lnTo>
                  <a:pt x="4636059" y="276850"/>
                </a:lnTo>
                <a:lnTo>
                  <a:pt x="4865290" y="323839"/>
                </a:lnTo>
                <a:lnTo>
                  <a:pt x="5094521" y="372732"/>
                </a:lnTo>
                <a:lnTo>
                  <a:pt x="5323753" y="423530"/>
                </a:lnTo>
                <a:lnTo>
                  <a:pt x="5552984" y="475598"/>
                </a:lnTo>
                <a:lnTo>
                  <a:pt x="5782215" y="528936"/>
                </a:lnTo>
                <a:lnTo>
                  <a:pt x="6011446" y="583545"/>
                </a:lnTo>
                <a:lnTo>
                  <a:pt x="6240678" y="638153"/>
                </a:lnTo>
                <a:lnTo>
                  <a:pt x="6469909" y="692761"/>
                </a:lnTo>
                <a:lnTo>
                  <a:pt x="6699140" y="748004"/>
                </a:lnTo>
                <a:lnTo>
                  <a:pt x="6928371" y="801977"/>
                </a:lnTo>
                <a:lnTo>
                  <a:pt x="7157603" y="855315"/>
                </a:lnTo>
                <a:lnTo>
                  <a:pt x="7386834" y="907383"/>
                </a:lnTo>
                <a:lnTo>
                  <a:pt x="7616065" y="958181"/>
                </a:lnTo>
                <a:lnTo>
                  <a:pt x="7802117" y="998185"/>
                </a:lnTo>
                <a:close/>
              </a:path>
            </a:pathLst>
          </a:custGeom>
          <a:gradFill flip="none" rotWithShape="1">
            <a:gsLst>
              <a:gs pos="0">
                <a:srgbClr val="F8AA5C"/>
              </a:gs>
              <a:gs pos="26000">
                <a:srgbClr val="F8AA5C"/>
              </a:gs>
              <a:gs pos="63000">
                <a:srgbClr val="FBCC9D"/>
              </a:gs>
              <a:gs pos="99000">
                <a:srgbClr val="FDEEDE"/>
              </a:gs>
              <a:gs pos="100000">
                <a:srgbClr val="FDEEDE"/>
              </a:gs>
            </a:gsLst>
            <a:lin ang="0" scaled="1"/>
          </a:gradFill>
        </p:spPr>
      </p:sp>
      <p:sp>
        <p:nvSpPr>
          <p:cNvPr id="5" name="Shape 3"/>
          <p:cNvSpPr/>
          <p:nvPr/>
        </p:nvSpPr>
        <p:spPr>
          <a:xfrm>
            <a:off x="0" y="5786120"/>
            <a:ext cx="12192000" cy="1071880"/>
          </a:xfrm>
          <a:custGeom>
            <a:avLst/>
            <a:gdLst/>
            <a:ahLst/>
            <a:cxnLst/>
            <a:rect l="l" t="t" r="r" b="b"/>
            <a:pathLst>
              <a:path w="12192000" h="1071880">
                <a:moveTo>
                  <a:pt x="12192000" y="65405"/>
                </a:moveTo>
                <a:lnTo>
                  <a:pt x="12192000" y="1071880"/>
                </a:lnTo>
                <a:lnTo>
                  <a:pt x="0" y="1071880"/>
                </a:lnTo>
                <a:lnTo>
                  <a:pt x="0" y="69215"/>
                </a:lnTo>
                <a:lnTo>
                  <a:pt x="136525" y="48895"/>
                </a:lnTo>
                <a:lnTo>
                  <a:pt x="278130" y="31750"/>
                </a:lnTo>
                <a:lnTo>
                  <a:pt x="420370" y="17780"/>
                </a:lnTo>
                <a:lnTo>
                  <a:pt x="561975" y="8255"/>
                </a:lnTo>
                <a:lnTo>
                  <a:pt x="703580" y="2540"/>
                </a:lnTo>
                <a:lnTo>
                  <a:pt x="845185" y="0"/>
                </a:lnTo>
                <a:lnTo>
                  <a:pt x="986790" y="635"/>
                </a:lnTo>
                <a:lnTo>
                  <a:pt x="1128395" y="3810"/>
                </a:lnTo>
                <a:lnTo>
                  <a:pt x="1270635" y="10795"/>
                </a:lnTo>
                <a:lnTo>
                  <a:pt x="1412240" y="19685"/>
                </a:lnTo>
                <a:lnTo>
                  <a:pt x="1553845" y="31750"/>
                </a:lnTo>
                <a:lnTo>
                  <a:pt x="1695450" y="45720"/>
                </a:lnTo>
                <a:lnTo>
                  <a:pt x="1837055" y="61595"/>
                </a:lnTo>
                <a:lnTo>
                  <a:pt x="1978660" y="80010"/>
                </a:lnTo>
                <a:lnTo>
                  <a:pt x="2120265" y="99695"/>
                </a:lnTo>
                <a:lnTo>
                  <a:pt x="2262505" y="121285"/>
                </a:lnTo>
                <a:lnTo>
                  <a:pt x="2404110" y="144145"/>
                </a:lnTo>
                <a:lnTo>
                  <a:pt x="2545715" y="168275"/>
                </a:lnTo>
                <a:lnTo>
                  <a:pt x="2687320" y="194310"/>
                </a:lnTo>
                <a:lnTo>
                  <a:pt x="2828925" y="220980"/>
                </a:lnTo>
                <a:lnTo>
                  <a:pt x="2970530" y="247650"/>
                </a:lnTo>
                <a:lnTo>
                  <a:pt x="3112770" y="275590"/>
                </a:lnTo>
                <a:lnTo>
                  <a:pt x="3254375" y="303530"/>
                </a:lnTo>
                <a:lnTo>
                  <a:pt x="3395980" y="332740"/>
                </a:lnTo>
                <a:lnTo>
                  <a:pt x="3537585" y="361315"/>
                </a:lnTo>
                <a:lnTo>
                  <a:pt x="3679190" y="389255"/>
                </a:lnTo>
                <a:lnTo>
                  <a:pt x="3820795" y="417830"/>
                </a:lnTo>
                <a:lnTo>
                  <a:pt x="3963035" y="445770"/>
                </a:lnTo>
                <a:lnTo>
                  <a:pt x="4104640" y="473075"/>
                </a:lnTo>
                <a:lnTo>
                  <a:pt x="4246245" y="499110"/>
                </a:lnTo>
                <a:lnTo>
                  <a:pt x="4387850" y="525145"/>
                </a:lnTo>
                <a:lnTo>
                  <a:pt x="4529455" y="549275"/>
                </a:lnTo>
                <a:lnTo>
                  <a:pt x="4671060" y="572135"/>
                </a:lnTo>
                <a:lnTo>
                  <a:pt x="4813300" y="594360"/>
                </a:lnTo>
                <a:lnTo>
                  <a:pt x="4954905" y="614045"/>
                </a:lnTo>
                <a:lnTo>
                  <a:pt x="5096510" y="631825"/>
                </a:lnTo>
                <a:lnTo>
                  <a:pt x="5238115" y="648335"/>
                </a:lnTo>
                <a:lnTo>
                  <a:pt x="5379720" y="662305"/>
                </a:lnTo>
                <a:lnTo>
                  <a:pt x="5521325" y="673735"/>
                </a:lnTo>
                <a:lnTo>
                  <a:pt x="5662930" y="682625"/>
                </a:lnTo>
                <a:lnTo>
                  <a:pt x="5805170" y="689610"/>
                </a:lnTo>
                <a:lnTo>
                  <a:pt x="5946775" y="693420"/>
                </a:lnTo>
                <a:lnTo>
                  <a:pt x="6088380" y="693420"/>
                </a:lnTo>
                <a:lnTo>
                  <a:pt x="6108065" y="693420"/>
                </a:lnTo>
                <a:lnTo>
                  <a:pt x="6128385" y="693420"/>
                </a:lnTo>
                <a:lnTo>
                  <a:pt x="6269990" y="693420"/>
                </a:lnTo>
                <a:lnTo>
                  <a:pt x="6411595" y="689610"/>
                </a:lnTo>
                <a:lnTo>
                  <a:pt x="6553835" y="682625"/>
                </a:lnTo>
                <a:lnTo>
                  <a:pt x="6695440" y="673735"/>
                </a:lnTo>
                <a:lnTo>
                  <a:pt x="6837045" y="662305"/>
                </a:lnTo>
                <a:lnTo>
                  <a:pt x="6978650" y="648335"/>
                </a:lnTo>
                <a:lnTo>
                  <a:pt x="7120255" y="631825"/>
                </a:lnTo>
                <a:lnTo>
                  <a:pt x="7261860" y="614045"/>
                </a:lnTo>
                <a:lnTo>
                  <a:pt x="7403465" y="594360"/>
                </a:lnTo>
                <a:lnTo>
                  <a:pt x="7545705" y="572135"/>
                </a:lnTo>
                <a:lnTo>
                  <a:pt x="7687310" y="549275"/>
                </a:lnTo>
                <a:lnTo>
                  <a:pt x="7828915" y="525145"/>
                </a:lnTo>
                <a:lnTo>
                  <a:pt x="7970520" y="499110"/>
                </a:lnTo>
                <a:lnTo>
                  <a:pt x="8112125" y="473075"/>
                </a:lnTo>
                <a:lnTo>
                  <a:pt x="8253730" y="445770"/>
                </a:lnTo>
                <a:lnTo>
                  <a:pt x="8395970" y="417830"/>
                </a:lnTo>
                <a:lnTo>
                  <a:pt x="8537575" y="389255"/>
                </a:lnTo>
                <a:lnTo>
                  <a:pt x="8679180" y="361315"/>
                </a:lnTo>
                <a:lnTo>
                  <a:pt x="8820785" y="332740"/>
                </a:lnTo>
                <a:lnTo>
                  <a:pt x="8962390" y="303530"/>
                </a:lnTo>
                <a:lnTo>
                  <a:pt x="9103995" y="275590"/>
                </a:lnTo>
                <a:lnTo>
                  <a:pt x="9246235" y="247650"/>
                </a:lnTo>
                <a:lnTo>
                  <a:pt x="9387840" y="220980"/>
                </a:lnTo>
                <a:lnTo>
                  <a:pt x="9529445" y="194310"/>
                </a:lnTo>
                <a:lnTo>
                  <a:pt x="9671050" y="168275"/>
                </a:lnTo>
                <a:lnTo>
                  <a:pt x="9812655" y="144145"/>
                </a:lnTo>
                <a:lnTo>
                  <a:pt x="9954260" y="121285"/>
                </a:lnTo>
                <a:lnTo>
                  <a:pt x="10096500" y="99695"/>
                </a:lnTo>
                <a:lnTo>
                  <a:pt x="10238105" y="80010"/>
                </a:lnTo>
                <a:lnTo>
                  <a:pt x="10379710" y="61595"/>
                </a:lnTo>
                <a:lnTo>
                  <a:pt x="10521315" y="45720"/>
                </a:lnTo>
                <a:lnTo>
                  <a:pt x="10662920" y="31750"/>
                </a:lnTo>
                <a:lnTo>
                  <a:pt x="10804525" y="19685"/>
                </a:lnTo>
                <a:lnTo>
                  <a:pt x="10946130" y="10795"/>
                </a:lnTo>
                <a:lnTo>
                  <a:pt x="11088370" y="3810"/>
                </a:lnTo>
                <a:lnTo>
                  <a:pt x="11229975" y="635"/>
                </a:lnTo>
                <a:lnTo>
                  <a:pt x="11371580" y="0"/>
                </a:lnTo>
                <a:lnTo>
                  <a:pt x="11513185" y="2540"/>
                </a:lnTo>
                <a:lnTo>
                  <a:pt x="11654790" y="8255"/>
                </a:lnTo>
                <a:lnTo>
                  <a:pt x="11796395" y="17780"/>
                </a:lnTo>
                <a:lnTo>
                  <a:pt x="11938635" y="31750"/>
                </a:lnTo>
                <a:lnTo>
                  <a:pt x="12080240" y="48895"/>
                </a:lnTo>
                <a:lnTo>
                  <a:pt x="12192000" y="65405"/>
                </a:lnTo>
                <a:close/>
              </a:path>
            </a:pathLst>
          </a:custGeom>
          <a:solidFill>
            <a:srgbClr val="056EE1"/>
          </a:solidFill>
        </p:spPr>
      </p:sp>
      <p:grpSp>
        <p:nvGrpSpPr>
          <p:cNvPr id="22" name="组合 21"/>
          <p:cNvGrpSpPr/>
          <p:nvPr/>
        </p:nvGrpSpPr>
        <p:grpSpPr>
          <a:xfrm>
            <a:off x="11106785" y="515620"/>
            <a:ext cx="234950" cy="121920"/>
            <a:chOff x="17491" y="1092"/>
            <a:chExt cx="370" cy="192"/>
          </a:xfrm>
        </p:grpSpPr>
        <p:sp>
          <p:nvSpPr>
            <p:cNvPr id="6" name="Shape 4"/>
            <p:cNvSpPr/>
            <p:nvPr/>
          </p:nvSpPr>
          <p:spPr>
            <a:xfrm>
              <a:off x="17491" y="1092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  <p:sp>
          <p:nvSpPr>
            <p:cNvPr id="7" name="Shape 5"/>
            <p:cNvSpPr/>
            <p:nvPr/>
          </p:nvSpPr>
          <p:spPr>
            <a:xfrm>
              <a:off x="17491" y="1188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  <p:sp>
          <p:nvSpPr>
            <p:cNvPr id="8" name="Shape 6"/>
            <p:cNvSpPr/>
            <p:nvPr/>
          </p:nvSpPr>
          <p:spPr>
            <a:xfrm>
              <a:off x="17491" y="1284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</p:grpSp>
      <p:pic>
        <p:nvPicPr>
          <p:cNvPr id="10" name="Image 1" descr="https://kimi-img.moonshot.cn/pub/slides/slides_tmpl/image/25-10-09-17:19:39-d3jnsaos8jdo4os5dlrg.p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007235" y="3430905"/>
            <a:ext cx="2084070" cy="30353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581647" y="2476550"/>
            <a:ext cx="2880000" cy="1081088"/>
          </a:xfrm>
          <a:prstGeom prst="rect">
            <a:avLst/>
          </a:prstGeom>
          <a:noFill/>
        </p:spPr>
        <p:txBody>
          <a:bodyPr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目录</a:t>
            </a:r>
            <a:endParaRPr lang="en-US" sz="1600" dirty="0"/>
          </a:p>
        </p:txBody>
      </p:sp>
      <p:grpSp>
        <p:nvGrpSpPr>
          <p:cNvPr id="23" name="组合 22"/>
          <p:cNvGrpSpPr/>
          <p:nvPr>
            <p:custDataLst>
              <p:tags r:id="rId2"/>
            </p:custDataLst>
          </p:nvPr>
        </p:nvGrpSpPr>
        <p:grpSpPr>
          <a:xfrm>
            <a:off x="5619750" y="1205865"/>
            <a:ext cx="5486400" cy="615950"/>
            <a:chOff x="8850" y="1899"/>
            <a:chExt cx="8640" cy="970"/>
          </a:xfrm>
        </p:grpSpPr>
        <p:sp>
          <p:nvSpPr>
            <p:cNvPr id="25" name="任意多边形 24"/>
            <p:cNvSpPr/>
            <p:nvPr>
              <p:custDataLst>
                <p:tags r:id="rId3"/>
              </p:custDataLst>
            </p:nvPr>
          </p:nvSpPr>
          <p:spPr>
            <a:xfrm>
              <a:off x="8850" y="1899"/>
              <a:ext cx="7370" cy="970"/>
            </a:xfrm>
            <a:custGeom>
              <a:avLst/>
              <a:gdLst>
                <a:gd name="connsiteX0" fmla="*/ 824 w 6600"/>
                <a:gd name="connsiteY0" fmla="*/ 0 h 970"/>
                <a:gd name="connsiteX1" fmla="*/ 5822 w 6600"/>
                <a:gd name="connsiteY1" fmla="*/ 0 h 970"/>
                <a:gd name="connsiteX2" fmla="*/ 6600 w 6600"/>
                <a:gd name="connsiteY2" fmla="*/ 480 h 970"/>
                <a:gd name="connsiteX3" fmla="*/ 5822 w 6600"/>
                <a:gd name="connsiteY3" fmla="*/ 970 h 970"/>
                <a:gd name="connsiteX4" fmla="*/ 824 w 6600"/>
                <a:gd name="connsiteY4" fmla="*/ 970 h 970"/>
                <a:gd name="connsiteX5" fmla="*/ 0 w 6600"/>
                <a:gd name="connsiteY5" fmla="*/ 505 h 970"/>
                <a:gd name="connsiteX6" fmla="*/ 824 w 6600"/>
                <a:gd name="connsiteY6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0" h="970">
                  <a:moveTo>
                    <a:pt x="824" y="0"/>
                  </a:moveTo>
                  <a:lnTo>
                    <a:pt x="5822" y="0"/>
                  </a:lnTo>
                  <a:cubicBezTo>
                    <a:pt x="6477" y="0"/>
                    <a:pt x="6600" y="212"/>
                    <a:pt x="6600" y="480"/>
                  </a:cubicBezTo>
                  <a:cubicBezTo>
                    <a:pt x="6600" y="748"/>
                    <a:pt x="6477" y="970"/>
                    <a:pt x="5822" y="970"/>
                  </a:cubicBezTo>
                  <a:lnTo>
                    <a:pt x="824" y="970"/>
                  </a:lnTo>
                  <a:cubicBezTo>
                    <a:pt x="169" y="970"/>
                    <a:pt x="0" y="773"/>
                    <a:pt x="0" y="505"/>
                  </a:cubicBezTo>
                  <a:cubicBezTo>
                    <a:pt x="0" y="237"/>
                    <a:pt x="169" y="0"/>
                    <a:pt x="824" y="0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CEE9FF"/>
              </a:solidFill>
              <a:prstDash val="solid"/>
            </a:ln>
            <a:effectLst>
              <a:outerShdw blurRad="63500" dist="139700" dir="4500000" algn="tl" rotWithShape="0">
                <a:srgbClr val="C1E5FE">
                  <a:alpha val="39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践</a:t>
              </a:r>
              <a:endParaRPr lang="zh-CN" altLang="en-US"/>
            </a:p>
          </p:txBody>
        </p:sp>
        <p:sp>
          <p:nvSpPr>
            <p:cNvPr id="12" name="Text 8"/>
            <p:cNvSpPr/>
            <p:nvPr>
              <p:custDataLst>
                <p:tags r:id="rId4"/>
              </p:custDataLst>
            </p:nvPr>
          </p:nvSpPr>
          <p:spPr>
            <a:xfrm>
              <a:off x="9312" y="2020"/>
              <a:ext cx="1311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3000" b="1" dirty="0">
                  <a:solidFill>
                    <a:srgbClr val="056EE1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01</a:t>
              </a:r>
              <a:endParaRPr lang="en-US" sz="3000" b="1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endParaRPr>
            </a:p>
          </p:txBody>
        </p:sp>
        <p:sp>
          <p:nvSpPr>
            <p:cNvPr id="13" name="Text 9"/>
            <p:cNvSpPr/>
            <p:nvPr>
              <p:custDataLst>
                <p:tags r:id="rId5"/>
              </p:custDataLst>
            </p:nvPr>
          </p:nvSpPr>
          <p:spPr>
            <a:xfrm>
              <a:off x="10688" y="2020"/>
              <a:ext cx="6803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00000"/>
                </a:lnSpc>
              </a:pPr>
              <a:r>
                <a:rPr lang="en-US" altLang="zh-CN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 </a:t>
              </a:r>
              <a:r>
                <a:rPr lang="zh-CN" alt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钪</a:t>
              </a:r>
              <a:r>
                <a:rPr 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原料供应格局</a:t>
              </a:r>
              <a:endParaRPr lang="en-US" sz="1600" dirty="0"/>
            </a:p>
          </p:txBody>
        </p:sp>
      </p:grpSp>
      <p:grpSp>
        <p:nvGrpSpPr>
          <p:cNvPr id="28" name="组合 27"/>
          <p:cNvGrpSpPr/>
          <p:nvPr>
            <p:custDataLst>
              <p:tags r:id="rId6"/>
            </p:custDataLst>
          </p:nvPr>
        </p:nvGrpSpPr>
        <p:grpSpPr>
          <a:xfrm>
            <a:off x="5619750" y="1966595"/>
            <a:ext cx="5486400" cy="615950"/>
            <a:chOff x="8850" y="3007"/>
            <a:chExt cx="8640" cy="970"/>
          </a:xfrm>
        </p:grpSpPr>
        <p:sp>
          <p:nvSpPr>
            <p:cNvPr id="37" name="任意多边形 36"/>
            <p:cNvSpPr/>
            <p:nvPr>
              <p:custDataLst>
                <p:tags r:id="rId7"/>
              </p:custDataLst>
            </p:nvPr>
          </p:nvSpPr>
          <p:spPr>
            <a:xfrm>
              <a:off x="8850" y="3007"/>
              <a:ext cx="7370" cy="970"/>
            </a:xfrm>
            <a:custGeom>
              <a:avLst/>
              <a:gdLst>
                <a:gd name="connsiteX0" fmla="*/ 824 w 6600"/>
                <a:gd name="connsiteY0" fmla="*/ 0 h 970"/>
                <a:gd name="connsiteX1" fmla="*/ 5822 w 6600"/>
                <a:gd name="connsiteY1" fmla="*/ 0 h 970"/>
                <a:gd name="connsiteX2" fmla="*/ 6600 w 6600"/>
                <a:gd name="connsiteY2" fmla="*/ 480 h 970"/>
                <a:gd name="connsiteX3" fmla="*/ 5822 w 6600"/>
                <a:gd name="connsiteY3" fmla="*/ 970 h 970"/>
                <a:gd name="connsiteX4" fmla="*/ 824 w 6600"/>
                <a:gd name="connsiteY4" fmla="*/ 970 h 970"/>
                <a:gd name="connsiteX5" fmla="*/ 0 w 6600"/>
                <a:gd name="connsiteY5" fmla="*/ 505 h 970"/>
                <a:gd name="connsiteX6" fmla="*/ 824 w 6600"/>
                <a:gd name="connsiteY6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0" h="970">
                  <a:moveTo>
                    <a:pt x="824" y="0"/>
                  </a:moveTo>
                  <a:lnTo>
                    <a:pt x="5822" y="0"/>
                  </a:lnTo>
                  <a:cubicBezTo>
                    <a:pt x="6477" y="0"/>
                    <a:pt x="6600" y="212"/>
                    <a:pt x="6600" y="480"/>
                  </a:cubicBezTo>
                  <a:cubicBezTo>
                    <a:pt x="6600" y="748"/>
                    <a:pt x="6477" y="970"/>
                    <a:pt x="5822" y="970"/>
                  </a:cubicBezTo>
                  <a:lnTo>
                    <a:pt x="824" y="970"/>
                  </a:lnTo>
                  <a:cubicBezTo>
                    <a:pt x="169" y="970"/>
                    <a:pt x="0" y="773"/>
                    <a:pt x="0" y="505"/>
                  </a:cubicBezTo>
                  <a:cubicBezTo>
                    <a:pt x="0" y="237"/>
                    <a:pt x="169" y="0"/>
                    <a:pt x="824" y="0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CEE9FF"/>
              </a:solidFill>
              <a:prstDash val="solid"/>
            </a:ln>
            <a:effectLst>
              <a:outerShdw blurRad="63500" dist="139700" dir="4500000" algn="tl" rotWithShape="0">
                <a:srgbClr val="C1E5FE">
                  <a:alpha val="39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践</a:t>
              </a:r>
              <a:endParaRPr lang="zh-CN" altLang="en-US"/>
            </a:p>
          </p:txBody>
        </p:sp>
        <p:sp>
          <p:nvSpPr>
            <p:cNvPr id="14" name="Text 10"/>
            <p:cNvSpPr/>
            <p:nvPr>
              <p:custDataLst>
                <p:tags r:id="rId8"/>
              </p:custDataLst>
            </p:nvPr>
          </p:nvSpPr>
          <p:spPr>
            <a:xfrm>
              <a:off x="9312" y="3128"/>
              <a:ext cx="1311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3000" b="1" dirty="0">
                  <a:solidFill>
                    <a:srgbClr val="056EE1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02</a:t>
              </a:r>
              <a:endParaRPr lang="en-US" sz="3000" b="1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endParaRPr>
            </a:p>
          </p:txBody>
        </p:sp>
        <p:sp>
          <p:nvSpPr>
            <p:cNvPr id="15" name="Text 11"/>
            <p:cNvSpPr/>
            <p:nvPr>
              <p:custDataLst>
                <p:tags r:id="rId9"/>
              </p:custDataLst>
            </p:nvPr>
          </p:nvSpPr>
          <p:spPr>
            <a:xfrm>
              <a:off x="10688" y="3128"/>
              <a:ext cx="6803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00000"/>
                </a:lnSpc>
              </a:pPr>
              <a:r>
                <a:rPr 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 需求结构与增长</a:t>
              </a:r>
              <a:endParaRPr lang="en-US" sz="1600" dirty="0"/>
            </a:p>
          </p:txBody>
        </p:sp>
      </p:grpSp>
      <p:grpSp>
        <p:nvGrpSpPr>
          <p:cNvPr id="29" name="组合 28"/>
          <p:cNvGrpSpPr/>
          <p:nvPr>
            <p:custDataLst>
              <p:tags r:id="rId10"/>
            </p:custDataLst>
          </p:nvPr>
        </p:nvGrpSpPr>
        <p:grpSpPr>
          <a:xfrm>
            <a:off x="5619750" y="2727325"/>
            <a:ext cx="5476875" cy="615950"/>
            <a:chOff x="8850" y="4115"/>
            <a:chExt cx="8625" cy="970"/>
          </a:xfrm>
        </p:grpSpPr>
        <p:sp>
          <p:nvSpPr>
            <p:cNvPr id="38" name="任意多边形 37"/>
            <p:cNvSpPr/>
            <p:nvPr>
              <p:custDataLst>
                <p:tags r:id="rId11"/>
              </p:custDataLst>
            </p:nvPr>
          </p:nvSpPr>
          <p:spPr>
            <a:xfrm>
              <a:off x="8850" y="4115"/>
              <a:ext cx="7370" cy="970"/>
            </a:xfrm>
            <a:custGeom>
              <a:avLst/>
              <a:gdLst>
                <a:gd name="connsiteX0" fmla="*/ 824 w 6600"/>
                <a:gd name="connsiteY0" fmla="*/ 0 h 970"/>
                <a:gd name="connsiteX1" fmla="*/ 5822 w 6600"/>
                <a:gd name="connsiteY1" fmla="*/ 0 h 970"/>
                <a:gd name="connsiteX2" fmla="*/ 6600 w 6600"/>
                <a:gd name="connsiteY2" fmla="*/ 480 h 970"/>
                <a:gd name="connsiteX3" fmla="*/ 5822 w 6600"/>
                <a:gd name="connsiteY3" fmla="*/ 970 h 970"/>
                <a:gd name="connsiteX4" fmla="*/ 824 w 6600"/>
                <a:gd name="connsiteY4" fmla="*/ 970 h 970"/>
                <a:gd name="connsiteX5" fmla="*/ 0 w 6600"/>
                <a:gd name="connsiteY5" fmla="*/ 505 h 970"/>
                <a:gd name="connsiteX6" fmla="*/ 824 w 6600"/>
                <a:gd name="connsiteY6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0" h="970">
                  <a:moveTo>
                    <a:pt x="824" y="0"/>
                  </a:moveTo>
                  <a:lnTo>
                    <a:pt x="5822" y="0"/>
                  </a:lnTo>
                  <a:cubicBezTo>
                    <a:pt x="6477" y="0"/>
                    <a:pt x="6600" y="212"/>
                    <a:pt x="6600" y="480"/>
                  </a:cubicBezTo>
                  <a:cubicBezTo>
                    <a:pt x="6600" y="748"/>
                    <a:pt x="6477" y="970"/>
                    <a:pt x="5822" y="970"/>
                  </a:cubicBezTo>
                  <a:lnTo>
                    <a:pt x="824" y="970"/>
                  </a:lnTo>
                  <a:cubicBezTo>
                    <a:pt x="169" y="970"/>
                    <a:pt x="0" y="773"/>
                    <a:pt x="0" y="505"/>
                  </a:cubicBezTo>
                  <a:cubicBezTo>
                    <a:pt x="0" y="237"/>
                    <a:pt x="169" y="0"/>
                    <a:pt x="824" y="0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CEE9FF"/>
              </a:solidFill>
              <a:prstDash val="solid"/>
            </a:ln>
            <a:effectLst>
              <a:outerShdw blurRad="63500" dist="139700" dir="4500000" algn="tl" rotWithShape="0">
                <a:srgbClr val="C1E5FE">
                  <a:alpha val="39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践</a:t>
              </a:r>
              <a:endParaRPr lang="zh-CN" altLang="en-US"/>
            </a:p>
          </p:txBody>
        </p:sp>
        <p:sp>
          <p:nvSpPr>
            <p:cNvPr id="16" name="Text 12"/>
            <p:cNvSpPr/>
            <p:nvPr>
              <p:custDataLst>
                <p:tags r:id="rId12"/>
              </p:custDataLst>
            </p:nvPr>
          </p:nvSpPr>
          <p:spPr>
            <a:xfrm>
              <a:off x="9399" y="4236"/>
              <a:ext cx="1136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3000" b="1" dirty="0">
                  <a:solidFill>
                    <a:srgbClr val="056EE1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03</a:t>
              </a:r>
              <a:endParaRPr lang="en-US" sz="3000" b="1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endParaRPr>
            </a:p>
          </p:txBody>
        </p:sp>
        <p:sp>
          <p:nvSpPr>
            <p:cNvPr id="17" name="Text 13"/>
            <p:cNvSpPr/>
            <p:nvPr>
              <p:custDataLst>
                <p:tags r:id="rId13"/>
              </p:custDataLst>
            </p:nvPr>
          </p:nvSpPr>
          <p:spPr>
            <a:xfrm>
              <a:off x="10673" y="4236"/>
              <a:ext cx="6803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00000"/>
                </a:lnSpc>
              </a:pPr>
              <a:r>
                <a:rPr 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 行业</a:t>
              </a:r>
              <a:r>
                <a:rPr lang="zh-CN" alt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主要</a:t>
              </a:r>
              <a:r>
                <a:rPr 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矛盾</a:t>
              </a:r>
              <a:endParaRPr lang="en-US" sz="1600" dirty="0"/>
            </a:p>
          </p:txBody>
        </p:sp>
      </p:grpSp>
      <p:grpSp>
        <p:nvGrpSpPr>
          <p:cNvPr id="30" name="组合 29"/>
          <p:cNvGrpSpPr/>
          <p:nvPr>
            <p:custDataLst>
              <p:tags r:id="rId14"/>
            </p:custDataLst>
          </p:nvPr>
        </p:nvGrpSpPr>
        <p:grpSpPr>
          <a:xfrm>
            <a:off x="5619750" y="3488055"/>
            <a:ext cx="5486400" cy="615950"/>
            <a:chOff x="8850" y="5223"/>
            <a:chExt cx="8640" cy="970"/>
          </a:xfrm>
        </p:grpSpPr>
        <p:sp>
          <p:nvSpPr>
            <p:cNvPr id="39" name="任意多边形 38"/>
            <p:cNvSpPr/>
            <p:nvPr>
              <p:custDataLst>
                <p:tags r:id="rId15"/>
              </p:custDataLst>
            </p:nvPr>
          </p:nvSpPr>
          <p:spPr>
            <a:xfrm>
              <a:off x="8850" y="5223"/>
              <a:ext cx="7370" cy="970"/>
            </a:xfrm>
            <a:custGeom>
              <a:avLst/>
              <a:gdLst>
                <a:gd name="connsiteX0" fmla="*/ 824 w 6600"/>
                <a:gd name="connsiteY0" fmla="*/ 0 h 970"/>
                <a:gd name="connsiteX1" fmla="*/ 5822 w 6600"/>
                <a:gd name="connsiteY1" fmla="*/ 0 h 970"/>
                <a:gd name="connsiteX2" fmla="*/ 6600 w 6600"/>
                <a:gd name="connsiteY2" fmla="*/ 480 h 970"/>
                <a:gd name="connsiteX3" fmla="*/ 5822 w 6600"/>
                <a:gd name="connsiteY3" fmla="*/ 970 h 970"/>
                <a:gd name="connsiteX4" fmla="*/ 824 w 6600"/>
                <a:gd name="connsiteY4" fmla="*/ 970 h 970"/>
                <a:gd name="connsiteX5" fmla="*/ 0 w 6600"/>
                <a:gd name="connsiteY5" fmla="*/ 505 h 970"/>
                <a:gd name="connsiteX6" fmla="*/ 824 w 6600"/>
                <a:gd name="connsiteY6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0" h="970">
                  <a:moveTo>
                    <a:pt x="824" y="0"/>
                  </a:moveTo>
                  <a:lnTo>
                    <a:pt x="5822" y="0"/>
                  </a:lnTo>
                  <a:cubicBezTo>
                    <a:pt x="6477" y="0"/>
                    <a:pt x="6600" y="212"/>
                    <a:pt x="6600" y="480"/>
                  </a:cubicBezTo>
                  <a:cubicBezTo>
                    <a:pt x="6600" y="748"/>
                    <a:pt x="6477" y="970"/>
                    <a:pt x="5822" y="970"/>
                  </a:cubicBezTo>
                  <a:lnTo>
                    <a:pt x="824" y="970"/>
                  </a:lnTo>
                  <a:cubicBezTo>
                    <a:pt x="169" y="970"/>
                    <a:pt x="0" y="773"/>
                    <a:pt x="0" y="505"/>
                  </a:cubicBezTo>
                  <a:cubicBezTo>
                    <a:pt x="0" y="237"/>
                    <a:pt x="169" y="0"/>
                    <a:pt x="824" y="0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CEE9FF"/>
              </a:solidFill>
              <a:prstDash val="solid"/>
            </a:ln>
            <a:effectLst>
              <a:outerShdw blurRad="63500" dist="139700" dir="4500000" algn="tl" rotWithShape="0">
                <a:srgbClr val="C1E5FE">
                  <a:alpha val="39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践</a:t>
              </a:r>
              <a:endParaRPr lang="zh-CN" altLang="en-US"/>
            </a:p>
          </p:txBody>
        </p:sp>
        <p:sp>
          <p:nvSpPr>
            <p:cNvPr id="18" name="Text 14"/>
            <p:cNvSpPr/>
            <p:nvPr>
              <p:custDataLst>
                <p:tags r:id="rId16"/>
              </p:custDataLst>
            </p:nvPr>
          </p:nvSpPr>
          <p:spPr>
            <a:xfrm>
              <a:off x="9312" y="5344"/>
              <a:ext cx="1311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3000" b="1" dirty="0">
                  <a:solidFill>
                    <a:srgbClr val="056EE1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04</a:t>
              </a:r>
              <a:endParaRPr lang="en-US" sz="3000" b="1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endParaRPr>
            </a:p>
          </p:txBody>
        </p:sp>
        <p:sp>
          <p:nvSpPr>
            <p:cNvPr id="19" name="Text 15"/>
            <p:cNvSpPr/>
            <p:nvPr>
              <p:custDataLst>
                <p:tags r:id="rId17"/>
              </p:custDataLst>
            </p:nvPr>
          </p:nvSpPr>
          <p:spPr>
            <a:xfrm>
              <a:off x="10688" y="5344"/>
              <a:ext cx="6803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00000"/>
                </a:lnSpc>
              </a:pPr>
              <a:r>
                <a:rPr 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 未来发展路径</a:t>
              </a:r>
              <a:r>
                <a:rPr lang="zh-CN" alt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推演</a:t>
              </a:r>
              <a:endParaRPr lang="zh-CN" altLang="en-US" sz="1800" dirty="0">
                <a:solidFill>
                  <a:srgbClr val="022144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endParaRPr>
            </a:p>
          </p:txBody>
        </p:sp>
      </p:grpSp>
      <p:grpSp>
        <p:nvGrpSpPr>
          <p:cNvPr id="31" name="组合 30"/>
          <p:cNvGrpSpPr/>
          <p:nvPr>
            <p:custDataLst>
              <p:tags r:id="rId18"/>
            </p:custDataLst>
          </p:nvPr>
        </p:nvGrpSpPr>
        <p:grpSpPr>
          <a:xfrm>
            <a:off x="5619750" y="4248785"/>
            <a:ext cx="5486400" cy="615950"/>
            <a:chOff x="8850" y="6331"/>
            <a:chExt cx="8640" cy="970"/>
          </a:xfrm>
        </p:grpSpPr>
        <p:sp>
          <p:nvSpPr>
            <p:cNvPr id="40" name="任意多边形 39"/>
            <p:cNvSpPr/>
            <p:nvPr>
              <p:custDataLst>
                <p:tags r:id="rId19"/>
              </p:custDataLst>
            </p:nvPr>
          </p:nvSpPr>
          <p:spPr>
            <a:xfrm>
              <a:off x="8850" y="6331"/>
              <a:ext cx="7370" cy="970"/>
            </a:xfrm>
            <a:custGeom>
              <a:avLst/>
              <a:gdLst>
                <a:gd name="connsiteX0" fmla="*/ 824 w 6600"/>
                <a:gd name="connsiteY0" fmla="*/ 0 h 970"/>
                <a:gd name="connsiteX1" fmla="*/ 5822 w 6600"/>
                <a:gd name="connsiteY1" fmla="*/ 0 h 970"/>
                <a:gd name="connsiteX2" fmla="*/ 6600 w 6600"/>
                <a:gd name="connsiteY2" fmla="*/ 480 h 970"/>
                <a:gd name="connsiteX3" fmla="*/ 5822 w 6600"/>
                <a:gd name="connsiteY3" fmla="*/ 970 h 970"/>
                <a:gd name="connsiteX4" fmla="*/ 824 w 6600"/>
                <a:gd name="connsiteY4" fmla="*/ 970 h 970"/>
                <a:gd name="connsiteX5" fmla="*/ 0 w 6600"/>
                <a:gd name="connsiteY5" fmla="*/ 505 h 970"/>
                <a:gd name="connsiteX6" fmla="*/ 824 w 6600"/>
                <a:gd name="connsiteY6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0" h="970">
                  <a:moveTo>
                    <a:pt x="824" y="0"/>
                  </a:moveTo>
                  <a:lnTo>
                    <a:pt x="5822" y="0"/>
                  </a:lnTo>
                  <a:cubicBezTo>
                    <a:pt x="6477" y="0"/>
                    <a:pt x="6600" y="212"/>
                    <a:pt x="6600" y="480"/>
                  </a:cubicBezTo>
                  <a:cubicBezTo>
                    <a:pt x="6600" y="748"/>
                    <a:pt x="6477" y="970"/>
                    <a:pt x="5822" y="970"/>
                  </a:cubicBezTo>
                  <a:lnTo>
                    <a:pt x="824" y="970"/>
                  </a:lnTo>
                  <a:cubicBezTo>
                    <a:pt x="169" y="970"/>
                    <a:pt x="0" y="773"/>
                    <a:pt x="0" y="505"/>
                  </a:cubicBezTo>
                  <a:cubicBezTo>
                    <a:pt x="0" y="237"/>
                    <a:pt x="169" y="0"/>
                    <a:pt x="824" y="0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CEE9FF"/>
              </a:solidFill>
              <a:prstDash val="solid"/>
            </a:ln>
            <a:effectLst>
              <a:outerShdw blurRad="63500" dist="139700" dir="4500000" algn="tl" rotWithShape="0">
                <a:srgbClr val="C1E5FE">
                  <a:alpha val="39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践</a:t>
              </a:r>
              <a:endParaRPr lang="zh-CN" altLang="en-US"/>
            </a:p>
          </p:txBody>
        </p:sp>
        <p:sp>
          <p:nvSpPr>
            <p:cNvPr id="20" name="Text 16"/>
            <p:cNvSpPr/>
            <p:nvPr>
              <p:custDataLst>
                <p:tags r:id="rId20"/>
              </p:custDataLst>
            </p:nvPr>
          </p:nvSpPr>
          <p:spPr>
            <a:xfrm>
              <a:off x="9312" y="6452"/>
              <a:ext cx="1311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3000" b="1" dirty="0">
                  <a:solidFill>
                    <a:srgbClr val="056EE1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05</a:t>
              </a:r>
              <a:endParaRPr lang="en-US" sz="3000" b="1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endParaRPr>
            </a:p>
          </p:txBody>
        </p:sp>
        <p:sp>
          <p:nvSpPr>
            <p:cNvPr id="21" name="Text 17"/>
            <p:cNvSpPr/>
            <p:nvPr>
              <p:custDataLst>
                <p:tags r:id="rId21"/>
              </p:custDataLst>
            </p:nvPr>
          </p:nvSpPr>
          <p:spPr>
            <a:xfrm>
              <a:off x="10688" y="6452"/>
              <a:ext cx="6803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>
                <a:lnSpc>
                  <a:spcPct val="100000"/>
                </a:lnSpc>
              </a:pPr>
              <a:r>
                <a:rPr lang="en-US" sz="1800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 结论与展望</a:t>
              </a:r>
              <a:endParaRPr lang="en-US" sz="1600" dirty="0"/>
            </a:p>
          </p:txBody>
        </p:sp>
      </p:grpSp>
      <p:grpSp>
        <p:nvGrpSpPr>
          <p:cNvPr id="32" name="组合 31"/>
          <p:cNvGrpSpPr/>
          <p:nvPr>
            <p:custDataLst>
              <p:tags r:id="rId22"/>
            </p:custDataLst>
          </p:nvPr>
        </p:nvGrpSpPr>
        <p:grpSpPr>
          <a:xfrm>
            <a:off x="5619433" y="5009515"/>
            <a:ext cx="5487352" cy="615950"/>
            <a:chOff x="8850" y="7439"/>
            <a:chExt cx="8641" cy="970"/>
          </a:xfrm>
        </p:grpSpPr>
        <p:sp>
          <p:nvSpPr>
            <p:cNvPr id="41" name="任意多边形 40"/>
            <p:cNvSpPr/>
            <p:nvPr>
              <p:custDataLst>
                <p:tags r:id="rId23"/>
              </p:custDataLst>
            </p:nvPr>
          </p:nvSpPr>
          <p:spPr>
            <a:xfrm>
              <a:off x="8850" y="7439"/>
              <a:ext cx="7370" cy="970"/>
            </a:xfrm>
            <a:custGeom>
              <a:avLst/>
              <a:gdLst>
                <a:gd name="connsiteX0" fmla="*/ 824 w 6600"/>
                <a:gd name="connsiteY0" fmla="*/ 0 h 970"/>
                <a:gd name="connsiteX1" fmla="*/ 5822 w 6600"/>
                <a:gd name="connsiteY1" fmla="*/ 0 h 970"/>
                <a:gd name="connsiteX2" fmla="*/ 6600 w 6600"/>
                <a:gd name="connsiteY2" fmla="*/ 480 h 970"/>
                <a:gd name="connsiteX3" fmla="*/ 5822 w 6600"/>
                <a:gd name="connsiteY3" fmla="*/ 970 h 970"/>
                <a:gd name="connsiteX4" fmla="*/ 824 w 6600"/>
                <a:gd name="connsiteY4" fmla="*/ 970 h 970"/>
                <a:gd name="connsiteX5" fmla="*/ 0 w 6600"/>
                <a:gd name="connsiteY5" fmla="*/ 505 h 970"/>
                <a:gd name="connsiteX6" fmla="*/ 824 w 6600"/>
                <a:gd name="connsiteY6" fmla="*/ 0 h 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00" h="970">
                  <a:moveTo>
                    <a:pt x="824" y="0"/>
                  </a:moveTo>
                  <a:lnTo>
                    <a:pt x="5822" y="0"/>
                  </a:lnTo>
                  <a:cubicBezTo>
                    <a:pt x="6477" y="0"/>
                    <a:pt x="6600" y="212"/>
                    <a:pt x="6600" y="480"/>
                  </a:cubicBezTo>
                  <a:cubicBezTo>
                    <a:pt x="6600" y="748"/>
                    <a:pt x="6477" y="970"/>
                    <a:pt x="5822" y="970"/>
                  </a:cubicBezTo>
                  <a:lnTo>
                    <a:pt x="824" y="970"/>
                  </a:lnTo>
                  <a:cubicBezTo>
                    <a:pt x="169" y="970"/>
                    <a:pt x="0" y="773"/>
                    <a:pt x="0" y="505"/>
                  </a:cubicBezTo>
                  <a:cubicBezTo>
                    <a:pt x="0" y="237"/>
                    <a:pt x="169" y="0"/>
                    <a:pt x="824" y="0"/>
                  </a:cubicBez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CEE9FF"/>
              </a:solidFill>
              <a:prstDash val="solid"/>
            </a:ln>
            <a:effectLst>
              <a:outerShdw blurRad="63500" dist="139700" dir="4500000" algn="tl" rotWithShape="0">
                <a:srgbClr val="C1E5FE">
                  <a:alpha val="39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/>
                <a:t>践</a:t>
              </a:r>
              <a:endParaRPr lang="zh-CN" altLang="en-US"/>
            </a:p>
          </p:txBody>
        </p:sp>
        <p:sp>
          <p:nvSpPr>
            <p:cNvPr id="48" name="Text 16"/>
            <p:cNvSpPr/>
            <p:nvPr>
              <p:custDataLst>
                <p:tags r:id="rId24"/>
              </p:custDataLst>
            </p:nvPr>
          </p:nvSpPr>
          <p:spPr>
            <a:xfrm>
              <a:off x="9312" y="7603"/>
              <a:ext cx="1311" cy="728"/>
            </a:xfrm>
            <a:prstGeom prst="rect">
              <a:avLst/>
            </a:prstGeom>
            <a:noFill/>
          </p:spPr>
          <p:txBody>
            <a:bodyPr wrap="square" lIns="0" tIns="0" rIns="0" bIns="0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3000" b="1" dirty="0">
                  <a:solidFill>
                    <a:srgbClr val="056EE1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06</a:t>
              </a:r>
              <a:endParaRPr lang="en-US" sz="3000" b="1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688" y="7677"/>
              <a:ext cx="680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en-US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公司</a:t>
              </a:r>
              <a:r>
                <a:rPr lang="zh-CN" altLang="en-US" dirty="0">
                  <a:solidFill>
                    <a:srgbClr val="022144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0"/>
                </a:rPr>
                <a:t>简介</a:t>
              </a:r>
              <a:endParaRPr lang="zh-CN" altLang="en-US" dirty="0">
                <a:solidFill>
                  <a:srgbClr val="022144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1000">
                <a:srgbClr val="F0F8FF"/>
              </a:gs>
              <a:gs pos="100000">
                <a:srgbClr val="F0F8FF"/>
              </a:gs>
            </a:gsLst>
            <a:lin ang="5400000" scaled="1"/>
          </a:gradFill>
        </p:spPr>
      </p:sp>
      <p:sp>
        <p:nvSpPr>
          <p:cNvPr id="3" name="Shape 1"/>
          <p:cNvSpPr/>
          <p:nvPr/>
        </p:nvSpPr>
        <p:spPr>
          <a:xfrm>
            <a:off x="0" y="5432425"/>
            <a:ext cx="12192000" cy="864870"/>
          </a:xfrm>
          <a:custGeom>
            <a:avLst/>
            <a:gdLst/>
            <a:ahLst/>
            <a:cxnLst/>
            <a:rect l="l" t="t" r="r" b="b"/>
            <a:pathLst>
              <a:path w="12192000" h="864870">
                <a:moveTo>
                  <a:pt x="12192000" y="61685"/>
                </a:moveTo>
                <a:lnTo>
                  <a:pt x="12192000" y="864870"/>
                </a:lnTo>
                <a:lnTo>
                  <a:pt x="0" y="864870"/>
                </a:lnTo>
                <a:lnTo>
                  <a:pt x="0" y="65089"/>
                </a:lnTo>
                <a:lnTo>
                  <a:pt x="136525" y="45945"/>
                </a:lnTo>
                <a:lnTo>
                  <a:pt x="278130" y="29779"/>
                </a:lnTo>
                <a:lnTo>
                  <a:pt x="420370" y="17017"/>
                </a:lnTo>
                <a:lnTo>
                  <a:pt x="561975" y="8083"/>
                </a:lnTo>
                <a:lnTo>
                  <a:pt x="703580" y="2552"/>
                </a:lnTo>
                <a:lnTo>
                  <a:pt x="845185" y="0"/>
                </a:lnTo>
                <a:lnTo>
                  <a:pt x="986790" y="425"/>
                </a:lnTo>
                <a:lnTo>
                  <a:pt x="1128395" y="3829"/>
                </a:lnTo>
                <a:lnTo>
                  <a:pt x="1270635" y="10210"/>
                </a:lnTo>
                <a:lnTo>
                  <a:pt x="1412240" y="18718"/>
                </a:lnTo>
                <a:lnTo>
                  <a:pt x="1553845" y="29779"/>
                </a:lnTo>
                <a:lnTo>
                  <a:pt x="1695450" y="42967"/>
                </a:lnTo>
                <a:lnTo>
                  <a:pt x="1837055" y="58282"/>
                </a:lnTo>
                <a:lnTo>
                  <a:pt x="1978660" y="75299"/>
                </a:lnTo>
                <a:lnTo>
                  <a:pt x="2120265" y="94017"/>
                </a:lnTo>
                <a:lnTo>
                  <a:pt x="2262505" y="114437"/>
                </a:lnTo>
                <a:lnTo>
                  <a:pt x="2404110" y="136133"/>
                </a:lnTo>
                <a:lnTo>
                  <a:pt x="2545715" y="159105"/>
                </a:lnTo>
                <a:lnTo>
                  <a:pt x="2687320" y="183354"/>
                </a:lnTo>
                <a:lnTo>
                  <a:pt x="2828925" y="208454"/>
                </a:lnTo>
                <a:lnTo>
                  <a:pt x="2970530" y="233979"/>
                </a:lnTo>
                <a:lnTo>
                  <a:pt x="3112770" y="260354"/>
                </a:lnTo>
                <a:lnTo>
                  <a:pt x="3254375" y="286730"/>
                </a:lnTo>
                <a:lnTo>
                  <a:pt x="3395980" y="313957"/>
                </a:lnTo>
                <a:lnTo>
                  <a:pt x="3537585" y="340758"/>
                </a:lnTo>
                <a:lnTo>
                  <a:pt x="3679190" y="367559"/>
                </a:lnTo>
                <a:lnTo>
                  <a:pt x="3820795" y="394360"/>
                </a:lnTo>
                <a:lnTo>
                  <a:pt x="3963035" y="420736"/>
                </a:lnTo>
                <a:lnTo>
                  <a:pt x="4104640" y="446261"/>
                </a:lnTo>
                <a:lnTo>
                  <a:pt x="4246245" y="471361"/>
                </a:lnTo>
                <a:lnTo>
                  <a:pt x="4387850" y="495609"/>
                </a:lnTo>
                <a:lnTo>
                  <a:pt x="4529455" y="518582"/>
                </a:lnTo>
                <a:lnTo>
                  <a:pt x="4671060" y="540278"/>
                </a:lnTo>
                <a:lnTo>
                  <a:pt x="4813300" y="560698"/>
                </a:lnTo>
                <a:lnTo>
                  <a:pt x="4954905" y="579416"/>
                </a:lnTo>
                <a:lnTo>
                  <a:pt x="5096510" y="596433"/>
                </a:lnTo>
                <a:lnTo>
                  <a:pt x="5238115" y="611748"/>
                </a:lnTo>
                <a:lnTo>
                  <a:pt x="5379720" y="624936"/>
                </a:lnTo>
                <a:lnTo>
                  <a:pt x="5521325" y="635996"/>
                </a:lnTo>
                <a:lnTo>
                  <a:pt x="5662930" y="644505"/>
                </a:lnTo>
                <a:lnTo>
                  <a:pt x="5805170" y="650886"/>
                </a:lnTo>
                <a:lnTo>
                  <a:pt x="5946775" y="654289"/>
                </a:lnTo>
                <a:lnTo>
                  <a:pt x="6088380" y="654715"/>
                </a:lnTo>
                <a:lnTo>
                  <a:pt x="6108065" y="654289"/>
                </a:lnTo>
                <a:lnTo>
                  <a:pt x="6128385" y="654715"/>
                </a:lnTo>
                <a:lnTo>
                  <a:pt x="6269990" y="654289"/>
                </a:lnTo>
                <a:lnTo>
                  <a:pt x="6411595" y="650886"/>
                </a:lnTo>
                <a:lnTo>
                  <a:pt x="6553835" y="644505"/>
                </a:lnTo>
                <a:lnTo>
                  <a:pt x="6695440" y="635996"/>
                </a:lnTo>
                <a:lnTo>
                  <a:pt x="6837045" y="624936"/>
                </a:lnTo>
                <a:lnTo>
                  <a:pt x="6978650" y="611748"/>
                </a:lnTo>
                <a:lnTo>
                  <a:pt x="7120255" y="596433"/>
                </a:lnTo>
                <a:lnTo>
                  <a:pt x="7261860" y="579416"/>
                </a:lnTo>
                <a:lnTo>
                  <a:pt x="7403465" y="560698"/>
                </a:lnTo>
                <a:lnTo>
                  <a:pt x="7545705" y="540278"/>
                </a:lnTo>
                <a:lnTo>
                  <a:pt x="7687310" y="518582"/>
                </a:lnTo>
                <a:lnTo>
                  <a:pt x="7828915" y="495609"/>
                </a:lnTo>
                <a:lnTo>
                  <a:pt x="7970520" y="471361"/>
                </a:lnTo>
                <a:lnTo>
                  <a:pt x="8112125" y="446261"/>
                </a:lnTo>
                <a:lnTo>
                  <a:pt x="8253730" y="420736"/>
                </a:lnTo>
                <a:lnTo>
                  <a:pt x="8395970" y="394360"/>
                </a:lnTo>
                <a:lnTo>
                  <a:pt x="8537575" y="367559"/>
                </a:lnTo>
                <a:lnTo>
                  <a:pt x="8679180" y="340758"/>
                </a:lnTo>
                <a:lnTo>
                  <a:pt x="8820785" y="313957"/>
                </a:lnTo>
                <a:lnTo>
                  <a:pt x="8962390" y="286730"/>
                </a:lnTo>
                <a:lnTo>
                  <a:pt x="9103995" y="260354"/>
                </a:lnTo>
                <a:lnTo>
                  <a:pt x="9246235" y="233979"/>
                </a:lnTo>
                <a:lnTo>
                  <a:pt x="9387840" y="208454"/>
                </a:lnTo>
                <a:lnTo>
                  <a:pt x="9529445" y="183354"/>
                </a:lnTo>
                <a:lnTo>
                  <a:pt x="9671050" y="159105"/>
                </a:lnTo>
                <a:lnTo>
                  <a:pt x="9812655" y="136133"/>
                </a:lnTo>
                <a:lnTo>
                  <a:pt x="9954260" y="114437"/>
                </a:lnTo>
                <a:lnTo>
                  <a:pt x="10096500" y="94017"/>
                </a:lnTo>
                <a:lnTo>
                  <a:pt x="10238105" y="75299"/>
                </a:lnTo>
                <a:lnTo>
                  <a:pt x="10379710" y="58282"/>
                </a:lnTo>
                <a:lnTo>
                  <a:pt x="10521315" y="42967"/>
                </a:lnTo>
                <a:lnTo>
                  <a:pt x="10662920" y="29779"/>
                </a:lnTo>
                <a:lnTo>
                  <a:pt x="10804525" y="18718"/>
                </a:lnTo>
                <a:lnTo>
                  <a:pt x="10946130" y="10210"/>
                </a:lnTo>
                <a:lnTo>
                  <a:pt x="11088370" y="3829"/>
                </a:lnTo>
                <a:lnTo>
                  <a:pt x="11229975" y="425"/>
                </a:lnTo>
                <a:lnTo>
                  <a:pt x="11371580" y="0"/>
                </a:lnTo>
                <a:lnTo>
                  <a:pt x="11513185" y="2552"/>
                </a:lnTo>
                <a:lnTo>
                  <a:pt x="11654790" y="8083"/>
                </a:lnTo>
                <a:lnTo>
                  <a:pt x="11796395" y="17017"/>
                </a:lnTo>
                <a:lnTo>
                  <a:pt x="11938635" y="29779"/>
                </a:lnTo>
                <a:lnTo>
                  <a:pt x="12080240" y="45945"/>
                </a:lnTo>
                <a:lnTo>
                  <a:pt x="12192000" y="61685"/>
                </a:lnTo>
                <a:close/>
              </a:path>
            </a:pathLst>
          </a:custGeom>
          <a:gradFill flip="none" rotWithShape="1">
            <a:gsLst>
              <a:gs pos="0">
                <a:srgbClr val="F8AA5C"/>
              </a:gs>
              <a:gs pos="58000">
                <a:srgbClr val="FBCC9D"/>
              </a:gs>
              <a:gs pos="99000">
                <a:srgbClr val="FDEEDE"/>
              </a:gs>
              <a:gs pos="100000">
                <a:srgbClr val="FDEEDE"/>
              </a:gs>
            </a:gsLst>
            <a:lin ang="0" scaled="1"/>
          </a:gradFill>
        </p:spPr>
      </p:sp>
      <p:sp>
        <p:nvSpPr>
          <p:cNvPr id="4" name="Shape 2"/>
          <p:cNvSpPr/>
          <p:nvPr/>
        </p:nvSpPr>
        <p:spPr>
          <a:xfrm>
            <a:off x="0" y="5594985"/>
            <a:ext cx="12192000" cy="1263015"/>
          </a:xfrm>
          <a:custGeom>
            <a:avLst/>
            <a:gdLst/>
            <a:ahLst/>
            <a:cxnLst/>
            <a:rect l="l" t="t" r="r" b="b"/>
            <a:pathLst>
              <a:path w="12192000" h="1263015">
                <a:moveTo>
                  <a:pt x="12192000" y="882546"/>
                </a:moveTo>
                <a:lnTo>
                  <a:pt x="12192000" y="1263015"/>
                </a:lnTo>
                <a:lnTo>
                  <a:pt x="0" y="1263015"/>
                </a:lnTo>
                <a:lnTo>
                  <a:pt x="0" y="65426"/>
                </a:lnTo>
                <a:lnTo>
                  <a:pt x="136525" y="46225"/>
                </a:lnTo>
                <a:lnTo>
                  <a:pt x="278130" y="29869"/>
                </a:lnTo>
                <a:lnTo>
                  <a:pt x="420370" y="17068"/>
                </a:lnTo>
                <a:lnTo>
                  <a:pt x="561975" y="7823"/>
                </a:lnTo>
                <a:lnTo>
                  <a:pt x="703580" y="2845"/>
                </a:lnTo>
                <a:lnTo>
                  <a:pt x="845185" y="0"/>
                </a:lnTo>
                <a:lnTo>
                  <a:pt x="986790" y="711"/>
                </a:lnTo>
                <a:lnTo>
                  <a:pt x="1128395" y="3556"/>
                </a:lnTo>
                <a:lnTo>
                  <a:pt x="1270635" y="9956"/>
                </a:lnTo>
                <a:lnTo>
                  <a:pt x="1412240" y="18490"/>
                </a:lnTo>
                <a:lnTo>
                  <a:pt x="1553845" y="29869"/>
                </a:lnTo>
                <a:lnTo>
                  <a:pt x="1695450" y="42669"/>
                </a:lnTo>
                <a:lnTo>
                  <a:pt x="1837055" y="58315"/>
                </a:lnTo>
                <a:lnTo>
                  <a:pt x="1978660" y="75383"/>
                </a:lnTo>
                <a:lnTo>
                  <a:pt x="2120265" y="93873"/>
                </a:lnTo>
                <a:lnTo>
                  <a:pt x="2262505" y="114496"/>
                </a:lnTo>
                <a:lnTo>
                  <a:pt x="2404110" y="135831"/>
                </a:lnTo>
                <a:lnTo>
                  <a:pt x="2545715" y="159299"/>
                </a:lnTo>
                <a:lnTo>
                  <a:pt x="2687320" y="183479"/>
                </a:lnTo>
                <a:lnTo>
                  <a:pt x="2828925" y="208369"/>
                </a:lnTo>
                <a:lnTo>
                  <a:pt x="2970530" y="233971"/>
                </a:lnTo>
                <a:lnTo>
                  <a:pt x="3112770" y="260283"/>
                </a:lnTo>
                <a:lnTo>
                  <a:pt x="3254375" y="286596"/>
                </a:lnTo>
                <a:lnTo>
                  <a:pt x="3395980" y="314331"/>
                </a:lnTo>
                <a:lnTo>
                  <a:pt x="3537585" y="340644"/>
                </a:lnTo>
                <a:lnTo>
                  <a:pt x="3679190" y="367668"/>
                </a:lnTo>
                <a:lnTo>
                  <a:pt x="3820795" y="394692"/>
                </a:lnTo>
                <a:lnTo>
                  <a:pt x="3963035" y="421005"/>
                </a:lnTo>
                <a:lnTo>
                  <a:pt x="4104640" y="446607"/>
                </a:lnTo>
                <a:lnTo>
                  <a:pt x="4246245" y="471497"/>
                </a:lnTo>
                <a:lnTo>
                  <a:pt x="4387850" y="495676"/>
                </a:lnTo>
                <a:lnTo>
                  <a:pt x="4529455" y="518434"/>
                </a:lnTo>
                <a:lnTo>
                  <a:pt x="4671060" y="540479"/>
                </a:lnTo>
                <a:lnTo>
                  <a:pt x="4813300" y="561103"/>
                </a:lnTo>
                <a:lnTo>
                  <a:pt x="4954905" y="579593"/>
                </a:lnTo>
                <a:lnTo>
                  <a:pt x="5096510" y="596661"/>
                </a:lnTo>
                <a:lnTo>
                  <a:pt x="5238115" y="611595"/>
                </a:lnTo>
                <a:lnTo>
                  <a:pt x="5379720" y="625107"/>
                </a:lnTo>
                <a:lnTo>
                  <a:pt x="5521325" y="636486"/>
                </a:lnTo>
                <a:lnTo>
                  <a:pt x="5662930" y="645019"/>
                </a:lnTo>
                <a:lnTo>
                  <a:pt x="5805170" y="650709"/>
                </a:lnTo>
                <a:lnTo>
                  <a:pt x="5946775" y="654265"/>
                </a:lnTo>
                <a:lnTo>
                  <a:pt x="6088380" y="654976"/>
                </a:lnTo>
                <a:lnTo>
                  <a:pt x="6108065" y="654265"/>
                </a:lnTo>
                <a:lnTo>
                  <a:pt x="6128385" y="654976"/>
                </a:lnTo>
                <a:lnTo>
                  <a:pt x="6269990" y="654265"/>
                </a:lnTo>
                <a:lnTo>
                  <a:pt x="6411595" y="650709"/>
                </a:lnTo>
                <a:lnTo>
                  <a:pt x="6553835" y="645019"/>
                </a:lnTo>
                <a:lnTo>
                  <a:pt x="6695440" y="636486"/>
                </a:lnTo>
                <a:lnTo>
                  <a:pt x="6837045" y="625107"/>
                </a:lnTo>
                <a:lnTo>
                  <a:pt x="6978650" y="611595"/>
                </a:lnTo>
                <a:lnTo>
                  <a:pt x="7120255" y="596661"/>
                </a:lnTo>
                <a:lnTo>
                  <a:pt x="7261860" y="579593"/>
                </a:lnTo>
                <a:lnTo>
                  <a:pt x="7403465" y="561103"/>
                </a:lnTo>
                <a:lnTo>
                  <a:pt x="7545705" y="540479"/>
                </a:lnTo>
                <a:lnTo>
                  <a:pt x="7687310" y="518434"/>
                </a:lnTo>
                <a:lnTo>
                  <a:pt x="7828915" y="495676"/>
                </a:lnTo>
                <a:lnTo>
                  <a:pt x="7970520" y="471497"/>
                </a:lnTo>
                <a:lnTo>
                  <a:pt x="8112125" y="446607"/>
                </a:lnTo>
                <a:lnTo>
                  <a:pt x="8253730" y="421005"/>
                </a:lnTo>
                <a:lnTo>
                  <a:pt x="8395970" y="394692"/>
                </a:lnTo>
                <a:lnTo>
                  <a:pt x="8537575" y="367668"/>
                </a:lnTo>
                <a:lnTo>
                  <a:pt x="8679180" y="340644"/>
                </a:lnTo>
                <a:lnTo>
                  <a:pt x="8820785" y="314331"/>
                </a:lnTo>
                <a:lnTo>
                  <a:pt x="8962390" y="286596"/>
                </a:lnTo>
                <a:lnTo>
                  <a:pt x="9103995" y="260283"/>
                </a:lnTo>
                <a:lnTo>
                  <a:pt x="9246235" y="233971"/>
                </a:lnTo>
                <a:lnTo>
                  <a:pt x="9387840" y="208369"/>
                </a:lnTo>
                <a:lnTo>
                  <a:pt x="9529445" y="183479"/>
                </a:lnTo>
                <a:lnTo>
                  <a:pt x="9671050" y="159299"/>
                </a:lnTo>
                <a:lnTo>
                  <a:pt x="9812655" y="135831"/>
                </a:lnTo>
                <a:lnTo>
                  <a:pt x="9954260" y="114496"/>
                </a:lnTo>
                <a:lnTo>
                  <a:pt x="10096500" y="93873"/>
                </a:lnTo>
                <a:lnTo>
                  <a:pt x="10238105" y="75383"/>
                </a:lnTo>
                <a:lnTo>
                  <a:pt x="10379710" y="58315"/>
                </a:lnTo>
                <a:lnTo>
                  <a:pt x="10521315" y="42669"/>
                </a:lnTo>
                <a:lnTo>
                  <a:pt x="10662920" y="29869"/>
                </a:lnTo>
                <a:lnTo>
                  <a:pt x="10804525" y="18490"/>
                </a:lnTo>
                <a:lnTo>
                  <a:pt x="10946130" y="9956"/>
                </a:lnTo>
                <a:lnTo>
                  <a:pt x="11088370" y="3556"/>
                </a:lnTo>
                <a:lnTo>
                  <a:pt x="11229975" y="711"/>
                </a:lnTo>
                <a:lnTo>
                  <a:pt x="11371580" y="0"/>
                </a:lnTo>
                <a:lnTo>
                  <a:pt x="11513185" y="2845"/>
                </a:lnTo>
                <a:lnTo>
                  <a:pt x="11654790" y="7823"/>
                </a:lnTo>
                <a:lnTo>
                  <a:pt x="11796395" y="17068"/>
                </a:lnTo>
                <a:lnTo>
                  <a:pt x="11938635" y="29869"/>
                </a:lnTo>
                <a:lnTo>
                  <a:pt x="12080240" y="46225"/>
                </a:lnTo>
                <a:lnTo>
                  <a:pt x="12192000" y="61871"/>
                </a:lnTo>
                <a:lnTo>
                  <a:pt x="12192000" y="882546"/>
                </a:lnTo>
                <a:close/>
              </a:path>
            </a:pathLst>
          </a:custGeom>
          <a:solidFill>
            <a:srgbClr val="056EE1"/>
          </a:solidFill>
        </p:spPr>
      </p:sp>
      <p:pic>
        <p:nvPicPr>
          <p:cNvPr id="5" name="Image 0" descr="https://kimi-img.moonshot.cn/pub/slides/slides_tmpl/image/25-10-09-17:19:39-d3jnsaos8jdo4os5dlu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4490" y="962025"/>
            <a:ext cx="6382385" cy="61080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25420" y="2994025"/>
            <a:ext cx="6598920" cy="18078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结论与展望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12000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05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25400" y="3092450"/>
            <a:ext cx="12222480" cy="1402080"/>
          </a:xfrm>
          <a:prstGeom prst="roundRect">
            <a:avLst>
              <a:gd name="adj" fmla="val 0"/>
            </a:avLst>
          </a:prstGeom>
          <a:solidFill>
            <a:srgbClr val="004CC0"/>
          </a:solidFill>
        </p:spPr>
      </p:sp>
      <p:sp>
        <p:nvSpPr>
          <p:cNvPr id="3" name="Shape 1"/>
          <p:cNvSpPr/>
          <p:nvPr/>
        </p:nvSpPr>
        <p:spPr>
          <a:xfrm>
            <a:off x="1063625" y="1342390"/>
            <a:ext cx="10044430" cy="4902200"/>
          </a:xfrm>
          <a:custGeom>
            <a:avLst/>
            <a:gdLst/>
            <a:ahLst/>
            <a:cxnLst/>
            <a:rect l="l" t="t" r="r" b="b"/>
            <a:pathLst>
              <a:path w="10044430" h="4902200">
                <a:moveTo>
                  <a:pt x="0" y="424857"/>
                </a:moveTo>
                <a:cubicBezTo>
                  <a:pt x="-7308" y="186556"/>
                  <a:pt x="205951" y="-6128"/>
                  <a:pt x="414559" y="0"/>
                </a:cubicBezTo>
                <a:lnTo>
                  <a:pt x="4982021" y="0"/>
                </a:lnTo>
                <a:lnTo>
                  <a:pt x="4982021" y="2410248"/>
                </a:lnTo>
                <a:lnTo>
                  <a:pt x="0" y="2410248"/>
                </a:lnTo>
                <a:lnTo>
                  <a:pt x="0" y="424857"/>
                </a:lnTo>
                <a:close/>
                <a:moveTo>
                  <a:pt x="5062409" y="0"/>
                </a:moveTo>
                <a:lnTo>
                  <a:pt x="9629871" y="0"/>
                </a:lnTo>
                <a:cubicBezTo>
                  <a:pt x="9862396" y="-7489"/>
                  <a:pt x="10050409" y="211067"/>
                  <a:pt x="10044430" y="424857"/>
                </a:cubicBezTo>
                <a:lnTo>
                  <a:pt x="10044430" y="2410248"/>
                </a:lnTo>
                <a:lnTo>
                  <a:pt x="5062409" y="2410248"/>
                </a:lnTo>
                <a:lnTo>
                  <a:pt x="5062409" y="0"/>
                </a:lnTo>
                <a:close/>
                <a:moveTo>
                  <a:pt x="10044430" y="2492633"/>
                </a:moveTo>
                <a:lnTo>
                  <a:pt x="10044430" y="4477343"/>
                </a:lnTo>
                <a:cubicBezTo>
                  <a:pt x="10051738" y="4715644"/>
                  <a:pt x="9838479" y="4908328"/>
                  <a:pt x="9629871" y="4902200"/>
                </a:cubicBezTo>
                <a:lnTo>
                  <a:pt x="5062409" y="4902200"/>
                </a:lnTo>
                <a:lnTo>
                  <a:pt x="5062409" y="2492633"/>
                </a:lnTo>
                <a:lnTo>
                  <a:pt x="10044430" y="2492633"/>
                </a:lnTo>
                <a:close/>
                <a:moveTo>
                  <a:pt x="4982021" y="4902200"/>
                </a:moveTo>
                <a:lnTo>
                  <a:pt x="414559" y="4902200"/>
                </a:lnTo>
                <a:cubicBezTo>
                  <a:pt x="182034" y="4909689"/>
                  <a:pt x="-5979" y="4691133"/>
                  <a:pt x="0" y="4477343"/>
                </a:cubicBezTo>
                <a:lnTo>
                  <a:pt x="0" y="2492633"/>
                </a:lnTo>
                <a:lnTo>
                  <a:pt x="4982021" y="2492633"/>
                </a:lnTo>
                <a:lnTo>
                  <a:pt x="4982021" y="4902200"/>
                </a:lnTo>
                <a:close/>
              </a:path>
            </a:pathLst>
          </a:cu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pic>
        <p:nvPicPr>
          <p:cNvPr id="4" name="Image 0" descr="https://kimi-img.moonshot.cn/pub/slides/slides_tmpl/image/25-10-09-17:19:43-d3jnsbos8jdo4os5dm8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6355" y="2833370"/>
            <a:ext cx="1926590" cy="192024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848360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6" name="Shape 3"/>
          <p:cNvSpPr/>
          <p:nvPr/>
        </p:nvSpPr>
        <p:spPr>
          <a:xfrm>
            <a:off x="1122291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7" name="Shape 4"/>
          <p:cNvSpPr/>
          <p:nvPr/>
        </p:nvSpPr>
        <p:spPr>
          <a:xfrm>
            <a:off x="1396222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8" name="Text 5"/>
          <p:cNvSpPr/>
          <p:nvPr/>
        </p:nvSpPr>
        <p:spPr>
          <a:xfrm>
            <a:off x="1111885" y="584835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供需重构窗口期，战略抉择决定企业命运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1" name="Shape 8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2" name="Text 9"/>
          <p:cNvSpPr/>
          <p:nvPr/>
        </p:nvSpPr>
        <p:spPr>
          <a:xfrm>
            <a:off x="1270635" y="1511935"/>
            <a:ext cx="4194175" cy="35052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行业处于关键窗口期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270635" y="1862455"/>
            <a:ext cx="4115435" cy="6716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当前钪行业正处于供需结构性失衡与格局重塑的关键窗口期，五大路径交叉演化，不确定性显著。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270635" y="4062095"/>
            <a:ext cx="4194175" cy="35052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企业需因势而谋差异化定位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270635" y="4440555"/>
            <a:ext cx="4115435" cy="6716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企业应基于资源禀赋与技术能力，在稳价合作、差异化竞争、政策适配间做出战略抉择。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717030" y="1530985"/>
            <a:ext cx="4194175" cy="35052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高端化绿色化集中化是共同方向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6795135" y="1862455"/>
            <a:ext cx="4115435" cy="6716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无论路径如何演变，向高端产品、绿色生产与有序集中发展是行业演进的共同趋势与必然要求。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6716395" y="4062095"/>
            <a:ext cx="4194175" cy="350520"/>
          </a:xfrm>
          <a:prstGeom prst="rect">
            <a:avLst/>
          </a:prstGeom>
          <a:noFill/>
        </p:spPr>
        <p:txBody>
          <a:bodyPr wrap="square" lIns="91440" tIns="45720" rIns="91440" bIns="45720" rtlCol="0" anchor="ctr"/>
          <a:lstStyle/>
          <a:p>
            <a:pPr algn="r">
              <a:lnSpc>
                <a:spcPct val="100000"/>
              </a:lnSpc>
            </a:pPr>
            <a:r>
              <a:rPr lang="en-US" sz="18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战略远见决定长期竞争位势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795135" y="4440555"/>
            <a:ext cx="4115435" cy="6716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短期价格波动不足以定胜负，唯有具备战略远见、提前布局高附加值与供应链安全的企业方能胜出。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1000">
                <a:srgbClr val="F0F8FF"/>
              </a:gs>
              <a:gs pos="100000">
                <a:srgbClr val="F0F8FF"/>
              </a:gs>
            </a:gsLst>
            <a:lin ang="5400000" scaled="1"/>
          </a:gradFill>
        </p:spPr>
      </p:sp>
      <p:sp>
        <p:nvSpPr>
          <p:cNvPr id="3" name="Shape 1"/>
          <p:cNvSpPr/>
          <p:nvPr/>
        </p:nvSpPr>
        <p:spPr>
          <a:xfrm>
            <a:off x="0" y="5432425"/>
            <a:ext cx="12192000" cy="864870"/>
          </a:xfrm>
          <a:custGeom>
            <a:avLst/>
            <a:gdLst/>
            <a:ahLst/>
            <a:cxnLst/>
            <a:rect l="l" t="t" r="r" b="b"/>
            <a:pathLst>
              <a:path w="12192000" h="864870">
                <a:moveTo>
                  <a:pt x="12192000" y="61685"/>
                </a:moveTo>
                <a:lnTo>
                  <a:pt x="12192000" y="864870"/>
                </a:lnTo>
                <a:lnTo>
                  <a:pt x="0" y="864870"/>
                </a:lnTo>
                <a:lnTo>
                  <a:pt x="0" y="65089"/>
                </a:lnTo>
                <a:lnTo>
                  <a:pt x="136525" y="45945"/>
                </a:lnTo>
                <a:lnTo>
                  <a:pt x="278130" y="29779"/>
                </a:lnTo>
                <a:lnTo>
                  <a:pt x="420370" y="17017"/>
                </a:lnTo>
                <a:lnTo>
                  <a:pt x="561975" y="8083"/>
                </a:lnTo>
                <a:lnTo>
                  <a:pt x="703580" y="2552"/>
                </a:lnTo>
                <a:lnTo>
                  <a:pt x="845185" y="0"/>
                </a:lnTo>
                <a:lnTo>
                  <a:pt x="986790" y="425"/>
                </a:lnTo>
                <a:lnTo>
                  <a:pt x="1128395" y="3829"/>
                </a:lnTo>
                <a:lnTo>
                  <a:pt x="1270635" y="10210"/>
                </a:lnTo>
                <a:lnTo>
                  <a:pt x="1412240" y="18718"/>
                </a:lnTo>
                <a:lnTo>
                  <a:pt x="1553845" y="29779"/>
                </a:lnTo>
                <a:lnTo>
                  <a:pt x="1695450" y="42967"/>
                </a:lnTo>
                <a:lnTo>
                  <a:pt x="1837055" y="58282"/>
                </a:lnTo>
                <a:lnTo>
                  <a:pt x="1978660" y="75299"/>
                </a:lnTo>
                <a:lnTo>
                  <a:pt x="2120265" y="94017"/>
                </a:lnTo>
                <a:lnTo>
                  <a:pt x="2262505" y="114437"/>
                </a:lnTo>
                <a:lnTo>
                  <a:pt x="2404110" y="136133"/>
                </a:lnTo>
                <a:lnTo>
                  <a:pt x="2545715" y="159105"/>
                </a:lnTo>
                <a:lnTo>
                  <a:pt x="2687320" y="183354"/>
                </a:lnTo>
                <a:lnTo>
                  <a:pt x="2828925" y="208454"/>
                </a:lnTo>
                <a:lnTo>
                  <a:pt x="2970530" y="233979"/>
                </a:lnTo>
                <a:lnTo>
                  <a:pt x="3112770" y="260354"/>
                </a:lnTo>
                <a:lnTo>
                  <a:pt x="3254375" y="286730"/>
                </a:lnTo>
                <a:lnTo>
                  <a:pt x="3395980" y="313957"/>
                </a:lnTo>
                <a:lnTo>
                  <a:pt x="3537585" y="340758"/>
                </a:lnTo>
                <a:lnTo>
                  <a:pt x="3679190" y="367559"/>
                </a:lnTo>
                <a:lnTo>
                  <a:pt x="3820795" y="394360"/>
                </a:lnTo>
                <a:lnTo>
                  <a:pt x="3963035" y="420736"/>
                </a:lnTo>
                <a:lnTo>
                  <a:pt x="4104640" y="446261"/>
                </a:lnTo>
                <a:lnTo>
                  <a:pt x="4246245" y="471361"/>
                </a:lnTo>
                <a:lnTo>
                  <a:pt x="4387850" y="495609"/>
                </a:lnTo>
                <a:lnTo>
                  <a:pt x="4529455" y="518582"/>
                </a:lnTo>
                <a:lnTo>
                  <a:pt x="4671060" y="540278"/>
                </a:lnTo>
                <a:lnTo>
                  <a:pt x="4813300" y="560698"/>
                </a:lnTo>
                <a:lnTo>
                  <a:pt x="4954905" y="579416"/>
                </a:lnTo>
                <a:lnTo>
                  <a:pt x="5096510" y="596433"/>
                </a:lnTo>
                <a:lnTo>
                  <a:pt x="5238115" y="611748"/>
                </a:lnTo>
                <a:lnTo>
                  <a:pt x="5379720" y="624936"/>
                </a:lnTo>
                <a:lnTo>
                  <a:pt x="5521325" y="635996"/>
                </a:lnTo>
                <a:lnTo>
                  <a:pt x="5662930" y="644505"/>
                </a:lnTo>
                <a:lnTo>
                  <a:pt x="5805170" y="650886"/>
                </a:lnTo>
                <a:lnTo>
                  <a:pt x="5946775" y="654289"/>
                </a:lnTo>
                <a:lnTo>
                  <a:pt x="6088380" y="654715"/>
                </a:lnTo>
                <a:lnTo>
                  <a:pt x="6108065" y="654289"/>
                </a:lnTo>
                <a:lnTo>
                  <a:pt x="6128385" y="654715"/>
                </a:lnTo>
                <a:lnTo>
                  <a:pt x="6269990" y="654289"/>
                </a:lnTo>
                <a:lnTo>
                  <a:pt x="6411595" y="650886"/>
                </a:lnTo>
                <a:lnTo>
                  <a:pt x="6553835" y="644505"/>
                </a:lnTo>
                <a:lnTo>
                  <a:pt x="6695440" y="635996"/>
                </a:lnTo>
                <a:lnTo>
                  <a:pt x="6837045" y="624936"/>
                </a:lnTo>
                <a:lnTo>
                  <a:pt x="6978650" y="611748"/>
                </a:lnTo>
                <a:lnTo>
                  <a:pt x="7120255" y="596433"/>
                </a:lnTo>
                <a:lnTo>
                  <a:pt x="7261860" y="579416"/>
                </a:lnTo>
                <a:lnTo>
                  <a:pt x="7403465" y="560698"/>
                </a:lnTo>
                <a:lnTo>
                  <a:pt x="7545705" y="540278"/>
                </a:lnTo>
                <a:lnTo>
                  <a:pt x="7687310" y="518582"/>
                </a:lnTo>
                <a:lnTo>
                  <a:pt x="7828915" y="495609"/>
                </a:lnTo>
                <a:lnTo>
                  <a:pt x="7970520" y="471361"/>
                </a:lnTo>
                <a:lnTo>
                  <a:pt x="8112125" y="446261"/>
                </a:lnTo>
                <a:lnTo>
                  <a:pt x="8253730" y="420736"/>
                </a:lnTo>
                <a:lnTo>
                  <a:pt x="8395970" y="394360"/>
                </a:lnTo>
                <a:lnTo>
                  <a:pt x="8537575" y="367559"/>
                </a:lnTo>
                <a:lnTo>
                  <a:pt x="8679180" y="340758"/>
                </a:lnTo>
                <a:lnTo>
                  <a:pt x="8820785" y="313957"/>
                </a:lnTo>
                <a:lnTo>
                  <a:pt x="8962390" y="286730"/>
                </a:lnTo>
                <a:lnTo>
                  <a:pt x="9103995" y="260354"/>
                </a:lnTo>
                <a:lnTo>
                  <a:pt x="9246235" y="233979"/>
                </a:lnTo>
                <a:lnTo>
                  <a:pt x="9387840" y="208454"/>
                </a:lnTo>
                <a:lnTo>
                  <a:pt x="9529445" y="183354"/>
                </a:lnTo>
                <a:lnTo>
                  <a:pt x="9671050" y="159105"/>
                </a:lnTo>
                <a:lnTo>
                  <a:pt x="9812655" y="136133"/>
                </a:lnTo>
                <a:lnTo>
                  <a:pt x="9954260" y="114437"/>
                </a:lnTo>
                <a:lnTo>
                  <a:pt x="10096500" y="94017"/>
                </a:lnTo>
                <a:lnTo>
                  <a:pt x="10238105" y="75299"/>
                </a:lnTo>
                <a:lnTo>
                  <a:pt x="10379710" y="58282"/>
                </a:lnTo>
                <a:lnTo>
                  <a:pt x="10521315" y="42967"/>
                </a:lnTo>
                <a:lnTo>
                  <a:pt x="10662920" y="29779"/>
                </a:lnTo>
                <a:lnTo>
                  <a:pt x="10804525" y="18718"/>
                </a:lnTo>
                <a:lnTo>
                  <a:pt x="10946130" y="10210"/>
                </a:lnTo>
                <a:lnTo>
                  <a:pt x="11088370" y="3829"/>
                </a:lnTo>
                <a:lnTo>
                  <a:pt x="11229975" y="425"/>
                </a:lnTo>
                <a:lnTo>
                  <a:pt x="11371580" y="0"/>
                </a:lnTo>
                <a:lnTo>
                  <a:pt x="11513185" y="2552"/>
                </a:lnTo>
                <a:lnTo>
                  <a:pt x="11654790" y="8083"/>
                </a:lnTo>
                <a:lnTo>
                  <a:pt x="11796395" y="17017"/>
                </a:lnTo>
                <a:lnTo>
                  <a:pt x="11938635" y="29779"/>
                </a:lnTo>
                <a:lnTo>
                  <a:pt x="12080240" y="45945"/>
                </a:lnTo>
                <a:lnTo>
                  <a:pt x="12192000" y="61685"/>
                </a:lnTo>
                <a:close/>
              </a:path>
            </a:pathLst>
          </a:custGeom>
          <a:gradFill flip="none" rotWithShape="1">
            <a:gsLst>
              <a:gs pos="0">
                <a:srgbClr val="F8AA5C"/>
              </a:gs>
              <a:gs pos="58000">
                <a:srgbClr val="FBCC9D"/>
              </a:gs>
              <a:gs pos="99000">
                <a:srgbClr val="FDEEDE"/>
              </a:gs>
              <a:gs pos="100000">
                <a:srgbClr val="FDEEDE"/>
              </a:gs>
            </a:gsLst>
            <a:lin ang="0" scaled="1"/>
          </a:gradFill>
        </p:spPr>
      </p:sp>
      <p:sp>
        <p:nvSpPr>
          <p:cNvPr id="4" name="Shape 2"/>
          <p:cNvSpPr/>
          <p:nvPr/>
        </p:nvSpPr>
        <p:spPr>
          <a:xfrm>
            <a:off x="0" y="5594985"/>
            <a:ext cx="12192000" cy="1263015"/>
          </a:xfrm>
          <a:custGeom>
            <a:avLst/>
            <a:gdLst/>
            <a:ahLst/>
            <a:cxnLst/>
            <a:rect l="l" t="t" r="r" b="b"/>
            <a:pathLst>
              <a:path w="12192000" h="1263015">
                <a:moveTo>
                  <a:pt x="12192000" y="882546"/>
                </a:moveTo>
                <a:lnTo>
                  <a:pt x="12192000" y="1263015"/>
                </a:lnTo>
                <a:lnTo>
                  <a:pt x="0" y="1263015"/>
                </a:lnTo>
                <a:lnTo>
                  <a:pt x="0" y="65426"/>
                </a:lnTo>
                <a:lnTo>
                  <a:pt x="136525" y="46225"/>
                </a:lnTo>
                <a:lnTo>
                  <a:pt x="278130" y="29869"/>
                </a:lnTo>
                <a:lnTo>
                  <a:pt x="420370" y="17068"/>
                </a:lnTo>
                <a:lnTo>
                  <a:pt x="561975" y="7823"/>
                </a:lnTo>
                <a:lnTo>
                  <a:pt x="703580" y="2845"/>
                </a:lnTo>
                <a:lnTo>
                  <a:pt x="845185" y="0"/>
                </a:lnTo>
                <a:lnTo>
                  <a:pt x="986790" y="711"/>
                </a:lnTo>
                <a:lnTo>
                  <a:pt x="1128395" y="3556"/>
                </a:lnTo>
                <a:lnTo>
                  <a:pt x="1270635" y="9956"/>
                </a:lnTo>
                <a:lnTo>
                  <a:pt x="1412240" y="18490"/>
                </a:lnTo>
                <a:lnTo>
                  <a:pt x="1553845" y="29869"/>
                </a:lnTo>
                <a:lnTo>
                  <a:pt x="1695450" y="42669"/>
                </a:lnTo>
                <a:lnTo>
                  <a:pt x="1837055" y="58315"/>
                </a:lnTo>
                <a:lnTo>
                  <a:pt x="1978660" y="75383"/>
                </a:lnTo>
                <a:lnTo>
                  <a:pt x="2120265" y="93873"/>
                </a:lnTo>
                <a:lnTo>
                  <a:pt x="2262505" y="114496"/>
                </a:lnTo>
                <a:lnTo>
                  <a:pt x="2404110" y="135831"/>
                </a:lnTo>
                <a:lnTo>
                  <a:pt x="2545715" y="159299"/>
                </a:lnTo>
                <a:lnTo>
                  <a:pt x="2687320" y="183479"/>
                </a:lnTo>
                <a:lnTo>
                  <a:pt x="2828925" y="208369"/>
                </a:lnTo>
                <a:lnTo>
                  <a:pt x="2970530" y="233971"/>
                </a:lnTo>
                <a:lnTo>
                  <a:pt x="3112770" y="260283"/>
                </a:lnTo>
                <a:lnTo>
                  <a:pt x="3254375" y="286596"/>
                </a:lnTo>
                <a:lnTo>
                  <a:pt x="3395980" y="314331"/>
                </a:lnTo>
                <a:lnTo>
                  <a:pt x="3537585" y="340644"/>
                </a:lnTo>
                <a:lnTo>
                  <a:pt x="3679190" y="367668"/>
                </a:lnTo>
                <a:lnTo>
                  <a:pt x="3820795" y="394692"/>
                </a:lnTo>
                <a:lnTo>
                  <a:pt x="3963035" y="421005"/>
                </a:lnTo>
                <a:lnTo>
                  <a:pt x="4104640" y="446607"/>
                </a:lnTo>
                <a:lnTo>
                  <a:pt x="4246245" y="471497"/>
                </a:lnTo>
                <a:lnTo>
                  <a:pt x="4387850" y="495676"/>
                </a:lnTo>
                <a:lnTo>
                  <a:pt x="4529455" y="518434"/>
                </a:lnTo>
                <a:lnTo>
                  <a:pt x="4671060" y="540479"/>
                </a:lnTo>
                <a:lnTo>
                  <a:pt x="4813300" y="561103"/>
                </a:lnTo>
                <a:lnTo>
                  <a:pt x="4954905" y="579593"/>
                </a:lnTo>
                <a:lnTo>
                  <a:pt x="5096510" y="596661"/>
                </a:lnTo>
                <a:lnTo>
                  <a:pt x="5238115" y="611595"/>
                </a:lnTo>
                <a:lnTo>
                  <a:pt x="5379720" y="625107"/>
                </a:lnTo>
                <a:lnTo>
                  <a:pt x="5521325" y="636486"/>
                </a:lnTo>
                <a:lnTo>
                  <a:pt x="5662930" y="645019"/>
                </a:lnTo>
                <a:lnTo>
                  <a:pt x="5805170" y="650709"/>
                </a:lnTo>
                <a:lnTo>
                  <a:pt x="5946775" y="654265"/>
                </a:lnTo>
                <a:lnTo>
                  <a:pt x="6088380" y="654976"/>
                </a:lnTo>
                <a:lnTo>
                  <a:pt x="6108065" y="654265"/>
                </a:lnTo>
                <a:lnTo>
                  <a:pt x="6128385" y="654976"/>
                </a:lnTo>
                <a:lnTo>
                  <a:pt x="6269990" y="654265"/>
                </a:lnTo>
                <a:lnTo>
                  <a:pt x="6411595" y="650709"/>
                </a:lnTo>
                <a:lnTo>
                  <a:pt x="6553835" y="645019"/>
                </a:lnTo>
                <a:lnTo>
                  <a:pt x="6695440" y="636486"/>
                </a:lnTo>
                <a:lnTo>
                  <a:pt x="6837045" y="625107"/>
                </a:lnTo>
                <a:lnTo>
                  <a:pt x="6978650" y="611595"/>
                </a:lnTo>
                <a:lnTo>
                  <a:pt x="7120255" y="596661"/>
                </a:lnTo>
                <a:lnTo>
                  <a:pt x="7261860" y="579593"/>
                </a:lnTo>
                <a:lnTo>
                  <a:pt x="7403465" y="561103"/>
                </a:lnTo>
                <a:lnTo>
                  <a:pt x="7545705" y="540479"/>
                </a:lnTo>
                <a:lnTo>
                  <a:pt x="7687310" y="518434"/>
                </a:lnTo>
                <a:lnTo>
                  <a:pt x="7828915" y="495676"/>
                </a:lnTo>
                <a:lnTo>
                  <a:pt x="7970520" y="471497"/>
                </a:lnTo>
                <a:lnTo>
                  <a:pt x="8112125" y="446607"/>
                </a:lnTo>
                <a:lnTo>
                  <a:pt x="8253730" y="421005"/>
                </a:lnTo>
                <a:lnTo>
                  <a:pt x="8395970" y="394692"/>
                </a:lnTo>
                <a:lnTo>
                  <a:pt x="8537575" y="367668"/>
                </a:lnTo>
                <a:lnTo>
                  <a:pt x="8679180" y="340644"/>
                </a:lnTo>
                <a:lnTo>
                  <a:pt x="8820785" y="314331"/>
                </a:lnTo>
                <a:lnTo>
                  <a:pt x="8962390" y="286596"/>
                </a:lnTo>
                <a:lnTo>
                  <a:pt x="9103995" y="260283"/>
                </a:lnTo>
                <a:lnTo>
                  <a:pt x="9246235" y="233971"/>
                </a:lnTo>
                <a:lnTo>
                  <a:pt x="9387840" y="208369"/>
                </a:lnTo>
                <a:lnTo>
                  <a:pt x="9529445" y="183479"/>
                </a:lnTo>
                <a:lnTo>
                  <a:pt x="9671050" y="159299"/>
                </a:lnTo>
                <a:lnTo>
                  <a:pt x="9812655" y="135831"/>
                </a:lnTo>
                <a:lnTo>
                  <a:pt x="9954260" y="114496"/>
                </a:lnTo>
                <a:lnTo>
                  <a:pt x="10096500" y="93873"/>
                </a:lnTo>
                <a:lnTo>
                  <a:pt x="10238105" y="75383"/>
                </a:lnTo>
                <a:lnTo>
                  <a:pt x="10379710" y="58315"/>
                </a:lnTo>
                <a:lnTo>
                  <a:pt x="10521315" y="42669"/>
                </a:lnTo>
                <a:lnTo>
                  <a:pt x="10662920" y="29869"/>
                </a:lnTo>
                <a:lnTo>
                  <a:pt x="10804525" y="18490"/>
                </a:lnTo>
                <a:lnTo>
                  <a:pt x="10946130" y="9956"/>
                </a:lnTo>
                <a:lnTo>
                  <a:pt x="11088370" y="3556"/>
                </a:lnTo>
                <a:lnTo>
                  <a:pt x="11229975" y="711"/>
                </a:lnTo>
                <a:lnTo>
                  <a:pt x="11371580" y="0"/>
                </a:lnTo>
                <a:lnTo>
                  <a:pt x="11513185" y="2845"/>
                </a:lnTo>
                <a:lnTo>
                  <a:pt x="11654790" y="7823"/>
                </a:lnTo>
                <a:lnTo>
                  <a:pt x="11796395" y="17068"/>
                </a:lnTo>
                <a:lnTo>
                  <a:pt x="11938635" y="29869"/>
                </a:lnTo>
                <a:lnTo>
                  <a:pt x="12080240" y="46225"/>
                </a:lnTo>
                <a:lnTo>
                  <a:pt x="12192000" y="61871"/>
                </a:lnTo>
                <a:lnTo>
                  <a:pt x="12192000" y="882546"/>
                </a:lnTo>
                <a:close/>
              </a:path>
            </a:pathLst>
          </a:custGeom>
          <a:solidFill>
            <a:srgbClr val="056EE1"/>
          </a:solidFill>
        </p:spPr>
      </p:sp>
      <p:pic>
        <p:nvPicPr>
          <p:cNvPr id="5" name="Image 0" descr="https://kimi-img.moonshot.cn/pub/slides/slides_tmpl/image/25-10-09-17:19:39-d3jnsaos8jdo4os5dlu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4490" y="962025"/>
            <a:ext cx="6382385" cy="61080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25420" y="2994025"/>
            <a:ext cx="6598920" cy="18078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zh-CN" alt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公司</a:t>
            </a:r>
            <a:r>
              <a:rPr lang="zh-CN" alt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简介</a:t>
            </a:r>
            <a:endParaRPr lang="zh-CN" altLang="en-US" sz="54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12000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06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625475" y="584835"/>
            <a:ext cx="10151745" cy="553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东方钪业概述——钪产业龙头</a:t>
            </a:r>
            <a:endParaRPr lang="en-US" sz="3000" b="1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6" name="Shape 4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7" name="Shape 5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pic>
        <p:nvPicPr>
          <p:cNvPr id="24" name="图片 23" descr="微信图片_20230420154941"/>
          <p:cNvPicPr>
            <a:picLocks noChangeAspect="1"/>
          </p:cNvPicPr>
          <p:nvPr/>
        </p:nvPicPr>
        <p:blipFill>
          <a:blip r:embed="rId1"/>
          <a:srcRect l="21655" b="-2395"/>
          <a:stretch>
            <a:fillRect/>
          </a:stretch>
        </p:blipFill>
        <p:spPr>
          <a:xfrm>
            <a:off x="6174740" y="2038350"/>
            <a:ext cx="4996180" cy="3812540"/>
          </a:xfrm>
          <a:prstGeom prst="rect">
            <a:avLst/>
          </a:prstGeom>
        </p:spPr>
      </p:pic>
      <p:sp>
        <p:nvSpPr>
          <p:cNvPr id="9" name="Text 7"/>
          <p:cNvSpPr/>
          <p:nvPr>
            <p:custDataLst>
              <p:tags r:id="rId2"/>
            </p:custDataLst>
          </p:nvPr>
        </p:nvSpPr>
        <p:spPr>
          <a:xfrm>
            <a:off x="1080309" y="1852270"/>
            <a:ext cx="4215624" cy="39255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      </a:t>
            </a:r>
            <a:r>
              <a:rPr lang="zh-CN" alt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湖南东方钪业股份有限公司成立于2011年8月，注册资本12760万元，是龙佰集团旗下控股子公司，并拥有全资子公司—河南荣佳钪钒科技有限公司、河南东钪新能源材料技术有限公司、云南东钪新材料有限公司。</a:t>
            </a:r>
            <a:endParaRPr lang="zh-CN" altLang="en-US" sz="16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algn="just">
              <a:lnSpc>
                <a:spcPct val="120000"/>
              </a:lnSpc>
            </a:pPr>
            <a:endParaRPr lang="zh-CN" altLang="en-US" sz="1600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      国家级高新技术企业、工信部专精特新“小巨人”企业、制造业单项冠军产品企业、湖南省新材料企业、湖南省企业技术中心、河南省钪钒回收利用工程技术研究中心、湖南工业20个新兴优势产业链--新型轻合金产业链的重点企业，已通过</a:t>
            </a:r>
            <a:r>
              <a:rPr lang="en-US" altLang="zh-CN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ISO9001、ISO14000</a:t>
            </a:r>
            <a:r>
              <a:rPr lang="zh-CN" alt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和</a:t>
            </a:r>
            <a:r>
              <a:rPr lang="en-US" altLang="zh-CN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ISO18000</a:t>
            </a:r>
            <a:r>
              <a:rPr lang="zh-CN" alt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体系认证。</a:t>
            </a:r>
            <a:endParaRPr lang="en-US" sz="1600" dirty="0"/>
          </a:p>
        </p:txBody>
      </p:sp>
      <p:sp>
        <p:nvSpPr>
          <p:cNvPr id="3" name="Shape 1"/>
          <p:cNvSpPr/>
          <p:nvPr>
            <p:custDataLst>
              <p:tags r:id="rId3"/>
            </p:custDataLst>
          </p:nvPr>
        </p:nvSpPr>
        <p:spPr>
          <a:xfrm flipV="1">
            <a:off x="671527" y="1422400"/>
            <a:ext cx="5348515" cy="4749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>
            <a:solidFill>
              <a:srgbClr val="004CC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291731" y="8722360"/>
            <a:ext cx="287989" cy="6985"/>
          </a:xfrm>
          <a:custGeom>
            <a:avLst/>
            <a:gdLst/>
            <a:ahLst/>
            <a:cxnLst/>
            <a:rect l="l" t="t" r="r" b="b"/>
            <a:pathLst>
              <a:path w="287989" h="6985">
                <a:moveTo>
                  <a:pt x="287989" y="0"/>
                </a:moveTo>
                <a:lnTo>
                  <a:pt x="260078" y="2540"/>
                </a:lnTo>
                <a:lnTo>
                  <a:pt x="221384" y="5080"/>
                </a:lnTo>
                <a:lnTo>
                  <a:pt x="182689" y="6350"/>
                </a:lnTo>
                <a:lnTo>
                  <a:pt x="143995" y="6985"/>
                </a:lnTo>
                <a:lnTo>
                  <a:pt x="104666" y="6350"/>
                </a:lnTo>
                <a:lnTo>
                  <a:pt x="65971" y="5080"/>
                </a:lnTo>
                <a:lnTo>
                  <a:pt x="27911" y="2540"/>
                </a:lnTo>
                <a:lnTo>
                  <a:pt x="0" y="0"/>
                </a:lnTo>
                <a:lnTo>
                  <a:pt x="287989" y="0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7" name="Text 14"/>
          <p:cNvSpPr/>
          <p:nvPr/>
        </p:nvSpPr>
        <p:spPr>
          <a:xfrm>
            <a:off x="541655" y="568960"/>
            <a:ext cx="10151745" cy="553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东方钪业-</a:t>
            </a:r>
            <a:r>
              <a:rPr lang="zh-CN" alt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发展历程</a:t>
            </a:r>
            <a:endParaRPr lang="zh-CN" altLang="en-US" sz="3000" b="1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571129" y="1143527"/>
            <a:ext cx="11052036" cy="5121525"/>
            <a:chOff x="259157" y="1602104"/>
            <a:chExt cx="11052036" cy="4947862"/>
          </a:xfrm>
        </p:grpSpPr>
        <p:grpSp>
          <p:nvGrpSpPr>
            <p:cNvPr id="68" name="组合 67"/>
            <p:cNvGrpSpPr/>
            <p:nvPr/>
          </p:nvGrpSpPr>
          <p:grpSpPr>
            <a:xfrm>
              <a:off x="1276159" y="4461161"/>
              <a:ext cx="10035034" cy="2088805"/>
              <a:chOff x="195331" y="2165350"/>
              <a:chExt cx="7234812" cy="1220937"/>
            </a:xfrm>
          </p:grpSpPr>
          <p:sp>
            <p:nvSpPr>
              <p:cNvPr id="69" name="Freeform 8"/>
              <p:cNvSpPr/>
              <p:nvPr>
                <p:custDataLst>
                  <p:tags r:id="rId1"/>
                </p:custDataLst>
              </p:nvPr>
            </p:nvSpPr>
            <p:spPr bwMode="auto">
              <a:xfrm>
                <a:off x="282355" y="2552152"/>
                <a:ext cx="838770" cy="324975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71" name="Freeform 8"/>
              <p:cNvSpPr/>
              <p:nvPr>
                <p:custDataLst>
                  <p:tags r:id="rId2"/>
                </p:custDataLst>
              </p:nvPr>
            </p:nvSpPr>
            <p:spPr bwMode="auto">
              <a:xfrm rot="10800000">
                <a:off x="1238013" y="2652342"/>
                <a:ext cx="883727" cy="325617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AEDDF3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72" name="TextBox 93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1340451" y="2695357"/>
                <a:ext cx="678851" cy="1789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FCFC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2012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FCFCFC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70" name="TextBox 93"/>
              <p:cNvSpPr txBox="1">
                <a:spLocks noChangeArrowhead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362315" y="2671288"/>
                <a:ext cx="678851" cy="235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23DE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2011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0923DE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73" name="Freeform 8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266245" y="2552152"/>
                <a:ext cx="901067" cy="325264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93CDD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74" name="TextBox 93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377353" y="2695213"/>
                <a:ext cx="678851" cy="215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23DE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2013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0923DE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75" name="Freeform 8"/>
              <p:cNvSpPr/>
              <p:nvPr>
                <p:custDataLst>
                  <p:tags r:id="rId7"/>
                </p:custDataLst>
              </p:nvPr>
            </p:nvSpPr>
            <p:spPr bwMode="auto">
              <a:xfrm rot="10800000">
                <a:off x="3284201" y="2674178"/>
                <a:ext cx="806015" cy="325617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78C6EB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76" name="TextBox 93"/>
              <p:cNvSpPr txBox="1"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346669" y="2691381"/>
                <a:ext cx="678851" cy="219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FCFC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2014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FCFCFC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78" name="TextBox 9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085878" y="2994675"/>
                <a:ext cx="1200432" cy="3916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ISO1400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1</a:t>
                </a:r>
                <a:r>
                  <a:rPr lang="zh-CN" altLang="en-US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、ISO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45</a:t>
                </a:r>
                <a:r>
                  <a:rPr lang="zh-CN" altLang="en-US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00</a:t>
                </a:r>
                <a:r>
                  <a:rPr lang="en-US" altLang="zh-CN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1</a:t>
                </a:r>
                <a:r>
                  <a:rPr lang="zh-CN" altLang="en-US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认证</a:t>
                </a:r>
                <a:endParaRPr lang="zh-CN" altLang="en-US" sz="1600" b="1" dirty="0">
                  <a:solidFill>
                    <a:srgbClr val="000000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79" name="Freeform 8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4207747" y="2569428"/>
                <a:ext cx="910059" cy="325264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80" name="TextBox 93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323351" y="2691253"/>
                <a:ext cx="678851" cy="226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 anchorCtr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23DE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2015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0923DE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82" name="TextBox 93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95331" y="2261855"/>
                <a:ext cx="1012818" cy="23851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sym typeface="宋体" panose="02010600030101010101" pitchFamily="2" charset="-122"/>
                  </a:rPr>
                  <a:t>东方钪业成立</a:t>
                </a:r>
                <a:endParaRPr lang="zh-CN" altLang="en-US" sz="1600" b="1" dirty="0">
                  <a:solidFill>
                    <a:srgbClr val="0923DE"/>
                  </a:solidFill>
                  <a:latin typeface="MiSans" panose="00000500000000000000" pitchFamily="34" charset="-122"/>
                  <a:ea typeface="MiSans" panose="00000500000000000000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4" name="TextBox 93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2042430" y="2176977"/>
                <a:ext cx="1336950" cy="4079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年产10吨高纯氧化钪生产线建成</a:t>
                </a:r>
                <a:endParaRPr lang="zh-CN" altLang="en-US" sz="1600" b="1" dirty="0">
                  <a:solidFill>
                    <a:srgbClr val="0923DE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85" name="TextBox 9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136538" y="2995119"/>
                <a:ext cx="1086676" cy="29012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altLang="zh-CN" sz="1600" b="1" dirty="0"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ISO9001</a:t>
                </a:r>
                <a:r>
                  <a:rPr lang="zh-CN" altLang="en-US" sz="1600" b="1" dirty="0"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认证</a:t>
                </a:r>
                <a:endParaRPr lang="zh-CN" altLang="en-US" sz="1600" b="1" dirty="0"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00" name="TextBox 9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4153001" y="2246579"/>
                <a:ext cx="1076301" cy="303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微软雅黑" panose="020B0503020204020204" charset="-122"/>
                    <a:sym typeface="宋体" panose="02010600030101010101" pitchFamily="2" charset="-122"/>
                  </a:rPr>
                  <a:t>国家高新技术企业</a:t>
                </a:r>
                <a:endParaRPr lang="zh-CN" altLang="en-US" sz="1600" b="1" dirty="0">
                  <a:solidFill>
                    <a:srgbClr val="0923DE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88" name="组合 33"/>
              <p:cNvGrpSpPr/>
              <p:nvPr/>
            </p:nvGrpSpPr>
            <p:grpSpPr>
              <a:xfrm>
                <a:off x="4968209" y="2165350"/>
                <a:ext cx="2461934" cy="1206500"/>
                <a:chOff x="9291" y="3496"/>
                <a:chExt cx="3877" cy="1900"/>
              </a:xfrm>
            </p:grpSpPr>
            <p:sp>
              <p:nvSpPr>
                <p:cNvPr id="93" name="TextBox 93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9291" y="4813"/>
                  <a:ext cx="2129" cy="5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/>
                <a:lstStyle/>
                <a:p>
                  <a:pPr algn="ctr"/>
                  <a:r>
                    <a:rPr lang="zh-CN" altLang="en-US" sz="1600" b="1" dirty="0">
                      <a:solidFill>
                        <a:srgbClr val="0923DE"/>
                      </a:solidFill>
                      <a:latin typeface="MiSans" panose="00000500000000000000" pitchFamily="34" charset="-122"/>
                      <a:ea typeface="MiSans" panose="00000500000000000000" pitchFamily="34" charset="-122"/>
                      <a:cs typeface="MiSans" panose="00000500000000000000" pitchFamily="34" charset="-122"/>
                      <a:sym typeface="宋体" panose="02010600030101010101" pitchFamily="2" charset="-122"/>
                    </a:rPr>
                    <a:t>“OSC”“九五”商标认证</a:t>
                  </a:r>
                  <a:endPara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96" name="Freeform 8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11251" y="4128"/>
                  <a:ext cx="1203" cy="512"/>
                </a:xfrm>
                <a:custGeom>
                  <a:avLst/>
                  <a:gdLst>
                    <a:gd name="T0" fmla="*/ 2475377 w 577"/>
                    <a:gd name="T1" fmla="*/ 226883 h 159"/>
                    <a:gd name="T2" fmla="*/ 1459950 w 577"/>
                    <a:gd name="T3" fmla="*/ 226883 h 159"/>
                    <a:gd name="T4" fmla="*/ 1359714 w 577"/>
                    <a:gd name="T5" fmla="*/ 113441 h 159"/>
                    <a:gd name="T6" fmla="*/ 1259479 w 577"/>
                    <a:gd name="T7" fmla="*/ 0 h 159"/>
                    <a:gd name="T8" fmla="*/ 1154886 w 577"/>
                    <a:gd name="T9" fmla="*/ 113441 h 159"/>
                    <a:gd name="T10" fmla="*/ 1054650 w 577"/>
                    <a:gd name="T11" fmla="*/ 226883 h 159"/>
                    <a:gd name="T12" fmla="*/ 39223 w 577"/>
                    <a:gd name="T13" fmla="*/ 226883 h 159"/>
                    <a:gd name="T14" fmla="*/ 0 w 577"/>
                    <a:gd name="T15" fmla="*/ 266151 h 159"/>
                    <a:gd name="T16" fmla="*/ 0 w 577"/>
                    <a:gd name="T17" fmla="*/ 654469 h 159"/>
                    <a:gd name="T18" fmla="*/ 39223 w 577"/>
                    <a:gd name="T19" fmla="*/ 693737 h 159"/>
                    <a:gd name="T20" fmla="*/ 2475377 w 577"/>
                    <a:gd name="T21" fmla="*/ 693737 h 159"/>
                    <a:gd name="T22" fmla="*/ 2514600 w 577"/>
                    <a:gd name="T23" fmla="*/ 654469 h 159"/>
                    <a:gd name="T24" fmla="*/ 2514600 w 577"/>
                    <a:gd name="T25" fmla="*/ 266151 h 159"/>
                    <a:gd name="T26" fmla="*/ 2475377 w 577"/>
                    <a:gd name="T27" fmla="*/ 226883 h 15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77" h="159">
                      <a:moveTo>
                        <a:pt x="568" y="52"/>
                      </a:moveTo>
                      <a:cubicBezTo>
                        <a:pt x="335" y="52"/>
                        <a:pt x="335" y="52"/>
                        <a:pt x="335" y="52"/>
                      </a:cubicBezTo>
                      <a:cubicBezTo>
                        <a:pt x="312" y="26"/>
                        <a:pt x="312" y="26"/>
                        <a:pt x="312" y="26"/>
                      </a:cubicBezTo>
                      <a:cubicBezTo>
                        <a:pt x="289" y="0"/>
                        <a:pt x="289" y="0"/>
                        <a:pt x="289" y="0"/>
                      </a:cubicBezTo>
                      <a:cubicBezTo>
                        <a:pt x="265" y="26"/>
                        <a:pt x="265" y="26"/>
                        <a:pt x="265" y="26"/>
                      </a:cubicBezTo>
                      <a:cubicBezTo>
                        <a:pt x="242" y="52"/>
                        <a:pt x="242" y="52"/>
                        <a:pt x="242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4" y="52"/>
                        <a:pt x="0" y="56"/>
                        <a:pt x="0" y="61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155"/>
                        <a:pt x="4" y="159"/>
                        <a:pt x="9" y="159"/>
                      </a:cubicBezTo>
                      <a:cubicBezTo>
                        <a:pt x="568" y="159"/>
                        <a:pt x="568" y="159"/>
                        <a:pt x="568" y="159"/>
                      </a:cubicBezTo>
                      <a:cubicBezTo>
                        <a:pt x="573" y="159"/>
                        <a:pt x="577" y="155"/>
                        <a:pt x="577" y="150"/>
                      </a:cubicBezTo>
                      <a:cubicBezTo>
                        <a:pt x="577" y="61"/>
                        <a:pt x="577" y="61"/>
                        <a:pt x="577" y="61"/>
                      </a:cubicBezTo>
                      <a:cubicBezTo>
                        <a:pt x="577" y="56"/>
                        <a:pt x="573" y="52"/>
                        <a:pt x="568" y="52"/>
                      </a:cubicBezTo>
                      <a:close/>
                    </a:path>
                  </a:pathLst>
                </a:custGeom>
                <a:solidFill>
                  <a:srgbClr val="0277BD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97" name="TextBox 93"/>
                <p:cNvSpPr txBox="1">
                  <a:spLocks noChangeArrowhead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11134" y="4362"/>
                  <a:ext cx="1419" cy="2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rgbClr val="000000"/>
                      </a:solidFill>
                      <a:latin typeface="Calibri" panose="020F050202020403020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rgbClr val="000000"/>
                      </a:solidFill>
                      <a:latin typeface="Calibri" panose="020F050202020403020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rgbClr val="000000"/>
                      </a:solidFill>
                      <a:latin typeface="Calibri" panose="020F050202020403020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rgbClr val="000000"/>
                      </a:solidFill>
                      <a:latin typeface="Calibri" panose="020F050202020403020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rgbClr val="000000"/>
                      </a:solidFill>
                      <a:latin typeface="Calibri" panose="020F050202020403020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rgbClr val="000000"/>
                      </a:solidFill>
                      <a:latin typeface="Calibri" panose="020F050202020403020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rgbClr val="000000"/>
                      </a:solidFill>
                      <a:latin typeface="Calibri" panose="020F050202020403020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rgbClr val="000000"/>
                      </a:solidFill>
                      <a:latin typeface="Calibri" panose="020F050202020403020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rgbClr val="000000"/>
                      </a:solidFill>
                      <a:latin typeface="Calibri" panose="020F050202020403020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70000"/>
                    </a:lnSpc>
                    <a:spcBef>
                      <a:spcPts val="1000"/>
                    </a:spcBef>
                    <a:spcAft>
                      <a:spcPct val="0"/>
                    </a:spcAft>
                    <a:buClrTx/>
                    <a:buSzTx/>
                    <a:buFont typeface="Arial" panose="020B0604020202020204" pitchFamily="34" charset="0"/>
                    <a:buNone/>
                    <a:defRPr/>
                  </a:pPr>
                  <a:r>
                    <a:rPr kumimoji="0" lang="en-US" altLang="zh-CN" sz="160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MiSans" panose="00000500000000000000" pitchFamily="34" charset="-122"/>
                      <a:ea typeface="MiSans" panose="00000500000000000000" pitchFamily="34" charset="-122"/>
                      <a:cs typeface="Arial" panose="020B0604020202020204" pitchFamily="34" charset="0"/>
                      <a:sym typeface="+mn-ea"/>
                    </a:rPr>
                    <a:t>2017</a:t>
                  </a:r>
                  <a:endPara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endParaRPr>
                </a:p>
              </p:txBody>
            </p:sp>
            <p:sp>
              <p:nvSpPr>
                <p:cNvPr id="98" name="文本框 40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10579" y="3496"/>
                  <a:ext cx="2589" cy="60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zh-CN" altLang="en-US" sz="1600" b="1" dirty="0">
                      <a:latin typeface="MiSans" panose="00000500000000000000" pitchFamily="34" charset="-122"/>
                      <a:ea typeface="MiSans" panose="00000500000000000000" pitchFamily="34" charset="-122"/>
                      <a:cs typeface="微软雅黑" panose="020B0503020204020204" charset="-122"/>
                    </a:rPr>
                    <a:t>技术中心被认定长沙市企业技术中心</a:t>
                  </a:r>
                  <a:endParaRPr lang="zh-CN" altLang="en-US" sz="1600" b="1" dirty="0">
                    <a:latin typeface="MiSans" panose="00000500000000000000" pitchFamily="34" charset="-122"/>
                    <a:ea typeface="MiSans" panose="00000500000000000000" pitchFamily="34" charset="-122"/>
                    <a:cs typeface="微软雅黑" panose="020B0503020204020204" charset="-122"/>
                  </a:endParaRPr>
                </a:p>
              </p:txBody>
            </p:sp>
          </p:grpSp>
          <p:sp>
            <p:nvSpPr>
              <p:cNvPr id="89" name="Freeform 8"/>
              <p:cNvSpPr/>
              <p:nvPr>
                <p:custDataLst>
                  <p:tags r:id="rId20"/>
                </p:custDataLst>
              </p:nvPr>
            </p:nvSpPr>
            <p:spPr bwMode="auto">
              <a:xfrm rot="10800000">
                <a:off x="5255693" y="2667546"/>
                <a:ext cx="818218" cy="325264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68BBE8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90" name="文本框 44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5329205" y="2643131"/>
                <a:ext cx="671195" cy="25844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2016</a:t>
                </a:r>
                <a:endParaRPr lang="en-US" altLang="zh-CN" sz="1600" dirty="0">
                  <a:solidFill>
                    <a:srgbClr val="0923DE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1307789" y="1602104"/>
              <a:ext cx="9924903" cy="2069825"/>
              <a:chOff x="155350" y="2172166"/>
              <a:chExt cx="7155412" cy="1209844"/>
            </a:xfrm>
          </p:grpSpPr>
          <p:sp>
            <p:nvSpPr>
              <p:cNvPr id="108" name="Freeform 8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282355" y="2552152"/>
                <a:ext cx="838770" cy="324975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31859C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109" name="TextBox 93"/>
              <p:cNvSpPr txBox="1"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62314" y="2692193"/>
                <a:ext cx="678851" cy="203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FCFC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2018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FCFCFC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10" name="Freeform 8"/>
              <p:cNvSpPr/>
              <p:nvPr>
                <p:custDataLst>
                  <p:tags r:id="rId24"/>
                </p:custDataLst>
              </p:nvPr>
            </p:nvSpPr>
            <p:spPr bwMode="auto">
              <a:xfrm rot="10800000">
                <a:off x="1238013" y="2652342"/>
                <a:ext cx="883727" cy="325617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AEDDF3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111" name="TextBox 93"/>
              <p:cNvSpPr txBox="1"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40451" y="2692193"/>
                <a:ext cx="678851" cy="203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CFCFC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2019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FCFCFC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12" name="Freeform 8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2266245" y="2552152"/>
                <a:ext cx="901067" cy="325264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93CDDD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113" name="TextBox 93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2377353" y="2698289"/>
                <a:ext cx="678851" cy="203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23DE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2020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0923DE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14" name="Freeform 8"/>
              <p:cNvSpPr/>
              <p:nvPr>
                <p:custDataLst>
                  <p:tags r:id="rId28"/>
                </p:custDataLst>
              </p:nvPr>
            </p:nvSpPr>
            <p:spPr bwMode="auto">
              <a:xfrm rot="10800000">
                <a:off x="3284201" y="2674178"/>
                <a:ext cx="806015" cy="325617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78C6EB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115" name="TextBox 9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347783" y="2701157"/>
                <a:ext cx="678851" cy="203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23DE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2021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0923DE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16" name="TextBox 93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3117160" y="3018787"/>
                <a:ext cx="1157037" cy="34938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sym typeface="宋体" panose="02010600030101010101" pitchFamily="2" charset="-122"/>
                  </a:rPr>
                  <a:t>启动钪材料产业园二期建设</a:t>
                </a:r>
                <a:endParaRPr lang="zh-CN" altLang="en-US" sz="1600" b="1" dirty="0">
                  <a:solidFill>
                    <a:srgbClr val="0923DE"/>
                  </a:solidFill>
                  <a:latin typeface="MiSans" panose="00000500000000000000" pitchFamily="34" charset="-122"/>
                  <a:ea typeface="MiSans" panose="00000500000000000000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17" name="Freeform 8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4207747" y="2569428"/>
                <a:ext cx="910059" cy="325264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4BACC6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118" name="TextBox 93"/>
              <p:cNvSpPr txBox="1"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4323351" y="2692193"/>
                <a:ext cx="678851" cy="203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 anchorCtr="0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rgbClr val="000000"/>
                    </a:solidFill>
                    <a:latin typeface="Calibri" panose="020F050202020403020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000000"/>
                    </a:solidFill>
                    <a:latin typeface="Calibri" panose="020F050202020403020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000000"/>
                    </a:solidFill>
                    <a:latin typeface="Calibri" panose="020F050202020403020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rgbClr val="000000"/>
                    </a:solidFill>
                    <a:latin typeface="Calibri" panose="020F050202020403020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70000"/>
                  </a:lnSpc>
                  <a:spcBef>
                    <a:spcPts val="1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en-US" altLang="zh-CN" sz="16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923DE"/>
                    </a:solidFill>
                    <a:effectLst/>
                    <a:uLnTx/>
                    <a:uFillTx/>
                    <a:latin typeface="MiSans" panose="00000500000000000000" pitchFamily="34" charset="-122"/>
                    <a:ea typeface="MiSans" panose="00000500000000000000" pitchFamily="34" charset="-122"/>
                    <a:cs typeface="Arial" panose="020B0604020202020204" pitchFamily="34" charset="0"/>
                    <a:sym typeface="+mn-ea"/>
                  </a:rPr>
                  <a:t>2022</a:t>
                </a:r>
                <a:endParaRPr kumimoji="0" lang="en-US" altLang="zh-CN" sz="1600" i="0" u="none" strike="noStrike" kern="1200" cap="none" spc="0" normalizeH="0" baseline="0" noProof="0" dirty="0">
                  <a:ln>
                    <a:noFill/>
                  </a:ln>
                  <a:solidFill>
                    <a:srgbClr val="0923DE"/>
                  </a:solidFill>
                  <a:effectLst/>
                  <a:uLnTx/>
                  <a:uFillTx/>
                  <a:latin typeface="MiSans" panose="00000500000000000000" pitchFamily="34" charset="-122"/>
                  <a:ea typeface="MiSans" panose="00000500000000000000" pitchFamily="34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19" name="TextBox 93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55350" y="2189019"/>
                <a:ext cx="1120076" cy="4029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zh-CN" altLang="en-US" sz="1600" b="1" dirty="0"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铝合金牌号</a:t>
                </a:r>
                <a:r>
                  <a:rPr lang="en-US" altLang="zh-CN" sz="1600" b="1" dirty="0"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7A48</a:t>
                </a:r>
                <a:r>
                  <a:rPr lang="zh-CN" altLang="en-US" sz="1600" b="1" dirty="0">
                    <a:latin typeface="MiSans" panose="00000500000000000000" pitchFamily="34" charset="-122"/>
                    <a:ea typeface="MiSans" panose="00000500000000000000" pitchFamily="34" charset="-122"/>
                    <a:cs typeface="MiSans" panose="00000500000000000000" pitchFamily="34" charset="-122"/>
                    <a:sym typeface="宋体" panose="02010600030101010101" pitchFamily="2" charset="-122"/>
                  </a:rPr>
                  <a:t>获批</a:t>
                </a:r>
                <a:endParaRPr lang="zh-CN" altLang="en-US" sz="1600" b="1" dirty="0">
                  <a:latin typeface="MiSans" panose="00000500000000000000" pitchFamily="34" charset="-122"/>
                  <a:ea typeface="MiSans" panose="00000500000000000000" pitchFamily="34" charset="-122"/>
                  <a:cs typeface="MiSans" panose="00000500000000000000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21" name="TextBox 93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2119989" y="2185607"/>
                <a:ext cx="1217578" cy="40791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sym typeface="宋体" panose="02010600030101010101" pitchFamily="2" charset="-122"/>
                  </a:rPr>
                  <a:t>成为龙佰集团</a:t>
                </a:r>
                <a:endParaRPr lang="en-US" altLang="zh-CN" sz="1600" b="1" dirty="0">
                  <a:solidFill>
                    <a:srgbClr val="0923DE"/>
                  </a:solidFill>
                  <a:latin typeface="MiSans" panose="00000500000000000000" pitchFamily="34" charset="-122"/>
                  <a:ea typeface="MiSans" panose="00000500000000000000" pitchFamily="34" charset="-122"/>
                  <a:sym typeface="宋体" panose="02010600030101010101" pitchFamily="2" charset="-122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sym typeface="宋体" panose="02010600030101010101" pitchFamily="2" charset="-122"/>
                  </a:rPr>
                  <a:t>控股子公司</a:t>
                </a:r>
                <a:endParaRPr lang="zh-CN" altLang="en-US" sz="1600" b="1" dirty="0">
                  <a:solidFill>
                    <a:srgbClr val="0923DE"/>
                  </a:solidFill>
                  <a:latin typeface="MiSans" panose="00000500000000000000" pitchFamily="34" charset="-122"/>
                  <a:ea typeface="MiSans" panose="00000500000000000000" pitchFamily="3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22" name="TextBox 93"/>
              <p:cNvSpPr txBox="1"/>
              <p:nvPr>
                <p:custDataLst>
                  <p:tags r:id="rId35"/>
                </p:custDataLst>
              </p:nvPr>
            </p:nvSpPr>
            <p:spPr>
              <a:xfrm>
                <a:off x="1134611" y="3070912"/>
                <a:ext cx="1086676" cy="26704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zh-CN" altLang="en-US" sz="1600" b="1" dirty="0">
                    <a:latin typeface="MiSans" panose="00000500000000000000" pitchFamily="34" charset="-122"/>
                    <a:ea typeface="MiSans" panose="00000500000000000000" pitchFamily="34" charset="-122"/>
                    <a:cs typeface="微软雅黑" panose="020B0503020204020204" charset="-122"/>
                    <a:sym typeface="宋体" panose="02010600030101010101" pitchFamily="2" charset="-122"/>
                  </a:rPr>
                  <a:t>湖南省</a:t>
                </a:r>
                <a:endParaRPr lang="en-US" altLang="zh-CN" sz="1600" b="1" dirty="0">
                  <a:latin typeface="MiSans" panose="00000500000000000000" pitchFamily="34" charset="-122"/>
                  <a:ea typeface="MiSans" panose="00000500000000000000" pitchFamily="34" charset="-122"/>
                  <a:cs typeface="微软雅黑" panose="020B0503020204020204" charset="-122"/>
                  <a:sym typeface="宋体" panose="02010600030101010101" pitchFamily="2" charset="-122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zh-CN" altLang="en-US" sz="1600" b="1" dirty="0">
                    <a:latin typeface="MiSans" panose="00000500000000000000" pitchFamily="34" charset="-122"/>
                    <a:ea typeface="MiSans" panose="00000500000000000000" pitchFamily="34" charset="-122"/>
                    <a:cs typeface="微软雅黑" panose="020B0503020204020204" charset="-122"/>
                    <a:sym typeface="宋体" panose="02010600030101010101" pitchFamily="2" charset="-122"/>
                  </a:rPr>
                  <a:t>小巨人企业</a:t>
                </a:r>
                <a:endParaRPr lang="zh-CN" altLang="en-US" sz="1600" b="1" dirty="0">
                  <a:latin typeface="MiSans" panose="00000500000000000000" pitchFamily="34" charset="-122"/>
                  <a:ea typeface="MiSans" panose="00000500000000000000" pitchFamily="34" charset="-122"/>
                  <a:cs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123" name="TextBox 93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4054159" y="2172166"/>
                <a:ext cx="1216981" cy="46446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ctr"/>
              <a:lstStyle/>
              <a:p>
                <a:pPr algn="ctr" fontAlgn="auto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微软雅黑" panose="020B0503020204020204" charset="-122"/>
                    <a:sym typeface="宋体" panose="02010600030101010101" pitchFamily="2" charset="-122"/>
                  </a:rPr>
                  <a:t>国家级专精特新小巨人企业</a:t>
                </a:r>
                <a:endParaRPr lang="zh-CN" altLang="en-US" sz="1600" b="1" dirty="0">
                  <a:solidFill>
                    <a:srgbClr val="0923DE"/>
                  </a:solidFill>
                  <a:latin typeface="MiSans" panose="00000500000000000000" pitchFamily="34" charset="-122"/>
                  <a:ea typeface="MiSans" panose="00000500000000000000" pitchFamily="34" charset="-122"/>
                  <a:cs typeface="微软雅黑" panose="020B0503020204020204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124" name="组合 33"/>
              <p:cNvGrpSpPr/>
              <p:nvPr/>
            </p:nvGrpSpPr>
            <p:grpSpPr>
              <a:xfrm>
                <a:off x="4970115" y="2244090"/>
                <a:ext cx="2340647" cy="1137920"/>
                <a:chOff x="9294" y="3620"/>
                <a:chExt cx="3686" cy="1792"/>
              </a:xfrm>
            </p:grpSpPr>
            <p:sp>
              <p:nvSpPr>
                <p:cNvPr id="129" name="TextBox 93"/>
                <p:cNvSpPr txBox="1"/>
                <p:nvPr>
                  <p:custDataLst>
                    <p:tags r:id="rId37"/>
                  </p:custDataLst>
                </p:nvPr>
              </p:nvSpPr>
              <p:spPr>
                <a:xfrm>
                  <a:off x="9294" y="4829"/>
                  <a:ext cx="2129" cy="58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ctr"/>
                <a:lstStyle/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zh-CN" altLang="en-US" sz="1600" b="1" dirty="0">
                      <a:solidFill>
                        <a:srgbClr val="000000"/>
                      </a:solidFill>
                      <a:latin typeface="MiSans" panose="00000500000000000000" pitchFamily="34" charset="-122"/>
                      <a:ea typeface="MiSans" panose="00000500000000000000" pitchFamily="34" charset="-122"/>
                      <a:sym typeface="宋体" panose="02010600030101010101" pitchFamily="2" charset="-122"/>
                    </a:rPr>
                    <a:t>湖南省制造业</a:t>
                  </a:r>
                  <a:endParaRPr lang="en-US" altLang="zh-CN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sym typeface="宋体" panose="02010600030101010101" pitchFamily="2" charset="-122"/>
                  </a:endParaRPr>
                </a:p>
                <a:p>
                  <a:pPr algn="ctr" fontAlgn="auto"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zh-CN" altLang="en-US" sz="1600" b="1" dirty="0">
                      <a:solidFill>
                        <a:srgbClr val="000000"/>
                      </a:solidFill>
                      <a:latin typeface="MiSans" panose="00000500000000000000" pitchFamily="34" charset="-122"/>
                      <a:ea typeface="MiSans" panose="00000500000000000000" pitchFamily="34" charset="-122"/>
                      <a:sym typeface="宋体" panose="02010600030101010101" pitchFamily="2" charset="-122"/>
                    </a:rPr>
                    <a:t>单项产品冠军企业</a:t>
                  </a:r>
                  <a:endParaRPr lang="zh-CN" altLang="en-US" sz="1600" b="1" dirty="0">
                    <a:solidFill>
                      <a:srgbClr val="000000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sym typeface="宋体" panose="02010600030101010101" pitchFamily="2" charset="-122"/>
                  </a:endParaRPr>
                </a:p>
              </p:txBody>
            </p:sp>
            <p:sp>
              <p:nvSpPr>
                <p:cNvPr id="130" name="Freeform 8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11251" y="4128"/>
                  <a:ext cx="1203" cy="512"/>
                </a:xfrm>
                <a:custGeom>
                  <a:avLst/>
                  <a:gdLst>
                    <a:gd name="T0" fmla="*/ 2475377 w 577"/>
                    <a:gd name="T1" fmla="*/ 226883 h 159"/>
                    <a:gd name="T2" fmla="*/ 1459950 w 577"/>
                    <a:gd name="T3" fmla="*/ 226883 h 159"/>
                    <a:gd name="T4" fmla="*/ 1359714 w 577"/>
                    <a:gd name="T5" fmla="*/ 113441 h 159"/>
                    <a:gd name="T6" fmla="*/ 1259479 w 577"/>
                    <a:gd name="T7" fmla="*/ 0 h 159"/>
                    <a:gd name="T8" fmla="*/ 1154886 w 577"/>
                    <a:gd name="T9" fmla="*/ 113441 h 159"/>
                    <a:gd name="T10" fmla="*/ 1054650 w 577"/>
                    <a:gd name="T11" fmla="*/ 226883 h 159"/>
                    <a:gd name="T12" fmla="*/ 39223 w 577"/>
                    <a:gd name="T13" fmla="*/ 226883 h 159"/>
                    <a:gd name="T14" fmla="*/ 0 w 577"/>
                    <a:gd name="T15" fmla="*/ 266151 h 159"/>
                    <a:gd name="T16" fmla="*/ 0 w 577"/>
                    <a:gd name="T17" fmla="*/ 654469 h 159"/>
                    <a:gd name="T18" fmla="*/ 39223 w 577"/>
                    <a:gd name="T19" fmla="*/ 693737 h 159"/>
                    <a:gd name="T20" fmla="*/ 2475377 w 577"/>
                    <a:gd name="T21" fmla="*/ 693737 h 159"/>
                    <a:gd name="T22" fmla="*/ 2514600 w 577"/>
                    <a:gd name="T23" fmla="*/ 654469 h 159"/>
                    <a:gd name="T24" fmla="*/ 2514600 w 577"/>
                    <a:gd name="T25" fmla="*/ 266151 h 159"/>
                    <a:gd name="T26" fmla="*/ 2475377 w 577"/>
                    <a:gd name="T27" fmla="*/ 226883 h 15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77" h="159">
                      <a:moveTo>
                        <a:pt x="568" y="52"/>
                      </a:moveTo>
                      <a:cubicBezTo>
                        <a:pt x="335" y="52"/>
                        <a:pt x="335" y="52"/>
                        <a:pt x="335" y="52"/>
                      </a:cubicBezTo>
                      <a:cubicBezTo>
                        <a:pt x="312" y="26"/>
                        <a:pt x="312" y="26"/>
                        <a:pt x="312" y="26"/>
                      </a:cubicBezTo>
                      <a:cubicBezTo>
                        <a:pt x="289" y="0"/>
                        <a:pt x="289" y="0"/>
                        <a:pt x="289" y="0"/>
                      </a:cubicBezTo>
                      <a:cubicBezTo>
                        <a:pt x="265" y="26"/>
                        <a:pt x="265" y="26"/>
                        <a:pt x="265" y="26"/>
                      </a:cubicBezTo>
                      <a:cubicBezTo>
                        <a:pt x="242" y="52"/>
                        <a:pt x="242" y="52"/>
                        <a:pt x="242" y="52"/>
                      </a:cubicBezTo>
                      <a:cubicBezTo>
                        <a:pt x="9" y="52"/>
                        <a:pt x="9" y="52"/>
                        <a:pt x="9" y="52"/>
                      </a:cubicBezTo>
                      <a:cubicBezTo>
                        <a:pt x="4" y="52"/>
                        <a:pt x="0" y="56"/>
                        <a:pt x="0" y="61"/>
                      </a:cubicBezTo>
                      <a:cubicBezTo>
                        <a:pt x="0" y="150"/>
                        <a:pt x="0" y="150"/>
                        <a:pt x="0" y="150"/>
                      </a:cubicBezTo>
                      <a:cubicBezTo>
                        <a:pt x="0" y="155"/>
                        <a:pt x="4" y="159"/>
                        <a:pt x="9" y="159"/>
                      </a:cubicBezTo>
                      <a:cubicBezTo>
                        <a:pt x="568" y="159"/>
                        <a:pt x="568" y="159"/>
                        <a:pt x="568" y="159"/>
                      </a:cubicBezTo>
                      <a:cubicBezTo>
                        <a:pt x="573" y="159"/>
                        <a:pt x="577" y="155"/>
                        <a:pt x="577" y="150"/>
                      </a:cubicBezTo>
                      <a:cubicBezTo>
                        <a:pt x="577" y="61"/>
                        <a:pt x="577" y="61"/>
                        <a:pt x="577" y="61"/>
                      </a:cubicBezTo>
                      <a:cubicBezTo>
                        <a:pt x="577" y="56"/>
                        <a:pt x="573" y="52"/>
                        <a:pt x="568" y="52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txBody>
                <a:bodyPr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7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楷体" panose="02010609060101010101" pitchFamily="49" charset="-122"/>
                    <a:ea typeface="楷体" panose="02010609060101010101" pitchFamily="49" charset="-122"/>
                    <a:cs typeface="+mn-cs"/>
                  </a:endParaRPr>
                </a:p>
              </p:txBody>
            </p:sp>
            <p:sp>
              <p:nvSpPr>
                <p:cNvPr id="132" name="文本框 40"/>
                <p:cNvSpPr txBox="1"/>
                <p:nvPr>
                  <p:custDataLst>
                    <p:tags r:id="rId39"/>
                  </p:custDataLst>
                </p:nvPr>
              </p:nvSpPr>
              <p:spPr>
                <a:xfrm>
                  <a:off x="10684" y="3620"/>
                  <a:ext cx="2296" cy="51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zh-CN" altLang="en-US" sz="1600" dirty="0">
                      <a:solidFill>
                        <a:srgbClr val="FF0000"/>
                      </a:solidFill>
                      <a:latin typeface="MiSans" panose="00000500000000000000" pitchFamily="34" charset="-122"/>
                      <a:ea typeface="MiSans" panose="00000500000000000000" pitchFamily="34" charset="-122"/>
                      <a:cs typeface="微软雅黑" panose="020B0503020204020204" charset="-122"/>
                      <a:sym typeface="+mn-ea"/>
                    </a:rPr>
                    <a:t>短流程钒电解液示范产线（河南焦作）</a:t>
                  </a:r>
                  <a:endParaRPr lang="zh-CN" altLang="en-US" sz="1600" b="1" dirty="0">
                    <a:solidFill>
                      <a:srgbClr val="0923DE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cs typeface="微软雅黑" panose="020B0503020204020204" charset="-122"/>
                  </a:endParaRPr>
                </a:p>
              </p:txBody>
            </p:sp>
          </p:grpSp>
          <p:sp>
            <p:nvSpPr>
              <p:cNvPr id="125" name="Freeform 8"/>
              <p:cNvSpPr/>
              <p:nvPr>
                <p:custDataLst>
                  <p:tags r:id="rId40"/>
                </p:custDataLst>
              </p:nvPr>
            </p:nvSpPr>
            <p:spPr bwMode="auto">
              <a:xfrm rot="10800000">
                <a:off x="5245603" y="2667546"/>
                <a:ext cx="818218" cy="325264"/>
              </a:xfrm>
              <a:custGeom>
                <a:avLst/>
                <a:gdLst>
                  <a:gd name="T0" fmla="*/ 2475377 w 577"/>
                  <a:gd name="T1" fmla="*/ 226883 h 159"/>
                  <a:gd name="T2" fmla="*/ 1459950 w 577"/>
                  <a:gd name="T3" fmla="*/ 226883 h 159"/>
                  <a:gd name="T4" fmla="*/ 1359714 w 577"/>
                  <a:gd name="T5" fmla="*/ 113441 h 159"/>
                  <a:gd name="T6" fmla="*/ 1259479 w 577"/>
                  <a:gd name="T7" fmla="*/ 0 h 159"/>
                  <a:gd name="T8" fmla="*/ 1154886 w 577"/>
                  <a:gd name="T9" fmla="*/ 113441 h 159"/>
                  <a:gd name="T10" fmla="*/ 1054650 w 577"/>
                  <a:gd name="T11" fmla="*/ 226883 h 159"/>
                  <a:gd name="T12" fmla="*/ 39223 w 577"/>
                  <a:gd name="T13" fmla="*/ 226883 h 159"/>
                  <a:gd name="T14" fmla="*/ 0 w 577"/>
                  <a:gd name="T15" fmla="*/ 266151 h 159"/>
                  <a:gd name="T16" fmla="*/ 0 w 577"/>
                  <a:gd name="T17" fmla="*/ 654469 h 159"/>
                  <a:gd name="T18" fmla="*/ 39223 w 577"/>
                  <a:gd name="T19" fmla="*/ 693737 h 159"/>
                  <a:gd name="T20" fmla="*/ 2475377 w 577"/>
                  <a:gd name="T21" fmla="*/ 693737 h 159"/>
                  <a:gd name="T22" fmla="*/ 2514600 w 577"/>
                  <a:gd name="T23" fmla="*/ 654469 h 159"/>
                  <a:gd name="T24" fmla="*/ 2514600 w 577"/>
                  <a:gd name="T25" fmla="*/ 266151 h 159"/>
                  <a:gd name="T26" fmla="*/ 2475377 w 577"/>
                  <a:gd name="T27" fmla="*/ 22688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77" h="159">
                    <a:moveTo>
                      <a:pt x="568" y="52"/>
                    </a:moveTo>
                    <a:cubicBezTo>
                      <a:pt x="335" y="52"/>
                      <a:pt x="335" y="52"/>
                      <a:pt x="335" y="52"/>
                    </a:cubicBezTo>
                    <a:cubicBezTo>
                      <a:pt x="312" y="26"/>
                      <a:pt x="312" y="26"/>
                      <a:pt x="312" y="26"/>
                    </a:cubicBezTo>
                    <a:cubicBezTo>
                      <a:pt x="289" y="0"/>
                      <a:pt x="289" y="0"/>
                      <a:pt x="289" y="0"/>
                    </a:cubicBezTo>
                    <a:cubicBezTo>
                      <a:pt x="265" y="26"/>
                      <a:pt x="265" y="26"/>
                      <a:pt x="265" y="26"/>
                    </a:cubicBezTo>
                    <a:cubicBezTo>
                      <a:pt x="242" y="52"/>
                      <a:pt x="242" y="52"/>
                      <a:pt x="242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4" y="52"/>
                      <a:pt x="0" y="56"/>
                      <a:pt x="0" y="61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5"/>
                      <a:pt x="4" y="159"/>
                      <a:pt x="9" y="159"/>
                    </a:cubicBezTo>
                    <a:cubicBezTo>
                      <a:pt x="568" y="159"/>
                      <a:pt x="568" y="159"/>
                      <a:pt x="568" y="159"/>
                    </a:cubicBezTo>
                    <a:cubicBezTo>
                      <a:pt x="573" y="159"/>
                      <a:pt x="577" y="155"/>
                      <a:pt x="577" y="150"/>
                    </a:cubicBezTo>
                    <a:cubicBezTo>
                      <a:pt x="577" y="61"/>
                      <a:pt x="577" y="61"/>
                      <a:pt x="577" y="61"/>
                    </a:cubicBezTo>
                    <a:cubicBezTo>
                      <a:pt x="577" y="56"/>
                      <a:pt x="573" y="52"/>
                      <a:pt x="568" y="52"/>
                    </a:cubicBezTo>
                    <a:close/>
                  </a:path>
                </a:pathLst>
              </a:custGeom>
              <a:solidFill>
                <a:srgbClr val="68BBE8"/>
              </a:solidFill>
              <a:ln>
                <a:noFill/>
              </a:ln>
            </p:spPr>
            <p:txBody>
              <a:bodyPr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endParaRPr>
              </a:p>
            </p:txBody>
          </p:sp>
          <p:sp>
            <p:nvSpPr>
              <p:cNvPr id="126" name="文本框 44"/>
              <p:cNvSpPr txBox="1"/>
              <p:nvPr>
                <p:custDataLst>
                  <p:tags r:id="rId41"/>
                </p:custDataLst>
              </p:nvPr>
            </p:nvSpPr>
            <p:spPr>
              <a:xfrm>
                <a:off x="5319115" y="2674623"/>
                <a:ext cx="671195" cy="203290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2023</a:t>
                </a:r>
                <a:endParaRPr lang="en-US" altLang="zh-CN" sz="1600" dirty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</p:grpSp>
        <p:sp>
          <p:nvSpPr>
            <p:cNvPr id="133" name="文本框 21"/>
            <p:cNvSpPr txBox="1"/>
            <p:nvPr>
              <p:custDataLst>
                <p:tags r:id="rId42"/>
              </p:custDataLst>
            </p:nvPr>
          </p:nvSpPr>
          <p:spPr>
            <a:xfrm>
              <a:off x="259157" y="4683967"/>
              <a:ext cx="551815" cy="171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285750" indent="-285750"/>
              <a:r>
                <a:rPr lang="zh-CN" altLang="en-US" sz="2400" b="1" spc="600" dirty="0">
                  <a:solidFill>
                    <a:srgbClr val="C00000"/>
                  </a:solidFill>
                  <a:latin typeface="MiSans" panose="00000500000000000000" pitchFamily="34" charset="-122"/>
                  <a:ea typeface="MiSans" panose="00000500000000000000" pitchFamily="34" charset="-122"/>
                </a:rPr>
                <a:t>深耕原材</a:t>
              </a:r>
              <a:endParaRPr lang="zh-CN" altLang="en-US" sz="2400" b="1" spc="600" dirty="0">
                <a:solidFill>
                  <a:srgbClr val="C00000"/>
                </a:solidFill>
                <a:latin typeface="MiSans" panose="00000500000000000000" pitchFamily="34" charset="-122"/>
                <a:ea typeface="MiSans" panose="00000500000000000000" pitchFamily="34" charset="-122"/>
              </a:endParaRPr>
            </a:p>
          </p:txBody>
        </p:sp>
        <p:sp>
          <p:nvSpPr>
            <p:cNvPr id="134" name="文本框 21"/>
            <p:cNvSpPr txBox="1"/>
            <p:nvPr>
              <p:custDataLst>
                <p:tags r:id="rId43"/>
              </p:custDataLst>
            </p:nvPr>
          </p:nvSpPr>
          <p:spPr>
            <a:xfrm>
              <a:off x="262267" y="1724990"/>
              <a:ext cx="551815" cy="17195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285750" indent="-285750"/>
              <a:r>
                <a:rPr lang="zh-CN" altLang="en-US" sz="2400" b="1" spc="600" dirty="0">
                  <a:solidFill>
                    <a:srgbClr val="C00000"/>
                  </a:solidFill>
                  <a:latin typeface="MiSans" panose="00000500000000000000" pitchFamily="34" charset="-122"/>
                  <a:ea typeface="MiSans" panose="00000500000000000000" pitchFamily="34" charset="-122"/>
                </a:rPr>
                <a:t>致力材料</a:t>
              </a:r>
              <a:endParaRPr lang="zh-CN" altLang="en-US" sz="2400" b="1" spc="600" dirty="0">
                <a:solidFill>
                  <a:srgbClr val="C00000"/>
                </a:solidFill>
                <a:latin typeface="MiSans" panose="00000500000000000000" pitchFamily="34" charset="-122"/>
                <a:ea typeface="MiSans" panose="00000500000000000000" pitchFamily="34" charset="-122"/>
              </a:endParaRPr>
            </a:p>
          </p:txBody>
        </p:sp>
      </p:grpSp>
      <p:sp>
        <p:nvSpPr>
          <p:cNvPr id="7" name="文本框 44"/>
          <p:cNvSpPr txBox="1"/>
          <p:nvPr>
            <p:custDataLst>
              <p:tags r:id="rId44"/>
            </p:custDataLst>
          </p:nvPr>
        </p:nvSpPr>
        <p:spPr>
          <a:xfrm>
            <a:off x="10083962" y="2042836"/>
            <a:ext cx="930980" cy="360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600" dirty="0">
                <a:solidFill>
                  <a:srgbClr val="0277BD"/>
                </a:solidFill>
                <a:latin typeface="MiSans" panose="00000500000000000000" pitchFamily="34" charset="-122"/>
                <a:ea typeface="MiSans" panose="00000500000000000000" pitchFamily="34" charset="-122"/>
              </a:rPr>
              <a:t>2024</a:t>
            </a:r>
            <a:endParaRPr lang="en-US" altLang="zh-CN" sz="1600" dirty="0">
              <a:solidFill>
                <a:srgbClr val="0277BD"/>
              </a:solidFill>
              <a:latin typeface="MiSans" panose="00000500000000000000" pitchFamily="34" charset="-122"/>
              <a:ea typeface="MiSans" panose="00000500000000000000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1106785" y="515620"/>
            <a:ext cx="234950" cy="121920"/>
            <a:chOff x="17491" y="1092"/>
            <a:chExt cx="370" cy="192"/>
          </a:xfrm>
        </p:grpSpPr>
        <p:sp>
          <p:nvSpPr>
            <p:cNvPr id="8" name="Shape 4"/>
            <p:cNvSpPr/>
            <p:nvPr/>
          </p:nvSpPr>
          <p:spPr>
            <a:xfrm>
              <a:off x="17491" y="1092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  <p:sp>
          <p:nvSpPr>
            <p:cNvPr id="9" name="Shape 5"/>
            <p:cNvSpPr/>
            <p:nvPr/>
          </p:nvSpPr>
          <p:spPr>
            <a:xfrm>
              <a:off x="17491" y="1188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  <p:sp>
          <p:nvSpPr>
            <p:cNvPr id="10" name="Shape 6"/>
            <p:cNvSpPr/>
            <p:nvPr/>
          </p:nvSpPr>
          <p:spPr>
            <a:xfrm>
              <a:off x="17491" y="1284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6291731" y="8722360"/>
            <a:ext cx="287989" cy="6985"/>
          </a:xfrm>
          <a:custGeom>
            <a:avLst/>
            <a:gdLst/>
            <a:ahLst/>
            <a:cxnLst/>
            <a:rect l="l" t="t" r="r" b="b"/>
            <a:pathLst>
              <a:path w="287989" h="6985">
                <a:moveTo>
                  <a:pt x="287989" y="0"/>
                </a:moveTo>
                <a:lnTo>
                  <a:pt x="260078" y="2540"/>
                </a:lnTo>
                <a:lnTo>
                  <a:pt x="221384" y="5080"/>
                </a:lnTo>
                <a:lnTo>
                  <a:pt x="182689" y="6350"/>
                </a:lnTo>
                <a:lnTo>
                  <a:pt x="143995" y="6985"/>
                </a:lnTo>
                <a:lnTo>
                  <a:pt x="104666" y="6350"/>
                </a:lnTo>
                <a:lnTo>
                  <a:pt x="65971" y="5080"/>
                </a:lnTo>
                <a:lnTo>
                  <a:pt x="27911" y="2540"/>
                </a:lnTo>
                <a:lnTo>
                  <a:pt x="0" y="0"/>
                </a:lnTo>
                <a:lnTo>
                  <a:pt x="287989" y="0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7" name="Text 14"/>
          <p:cNvSpPr/>
          <p:nvPr/>
        </p:nvSpPr>
        <p:spPr>
          <a:xfrm>
            <a:off x="541655" y="369570"/>
            <a:ext cx="10151745" cy="553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东方钪业</a:t>
            </a: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lt"/>
              </a:rPr>
              <a:t>生产基地布局图-钒、钪产业</a:t>
            </a:r>
            <a:endParaRPr lang="en-US" sz="3000" b="1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456180" y="5763260"/>
            <a:ext cx="2345055" cy="285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云南东钪新材料有限公司（筹）</a:t>
            </a:r>
            <a:endParaRPr lang="zh-CN" altLang="en-US" sz="12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7780" y="6206490"/>
            <a:ext cx="12065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Calibri" panose="020F0502020204030204" charset="0"/>
              </a:rPr>
              <a:t>形成从钪原料生产到钪材料应用的全产业链格局</a:t>
            </a:r>
            <a:r>
              <a:rPr lang="en-US" altLang="zh-CN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Calibri" panose="020F0502020204030204" charset="0"/>
              </a:rPr>
              <a:t>    </a:t>
            </a:r>
            <a:r>
              <a:rPr lang="zh-CN" altLang="en-US" sz="2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Calibri" panose="020F0502020204030204" charset="0"/>
              </a:rPr>
              <a:t>形成钒初级原料到钒电解液的延链强链</a:t>
            </a:r>
            <a:endParaRPr lang="zh-CN" altLang="en-US" sz="2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Calibri" panose="020F050202020403020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580390" y="1021715"/>
            <a:ext cx="11407140" cy="5336540"/>
            <a:chOff x="914" y="1609"/>
            <a:chExt cx="17964" cy="8404"/>
          </a:xfrm>
        </p:grpSpPr>
        <p:pic>
          <p:nvPicPr>
            <p:cNvPr id="9" name="图片 8" descr="图片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7" y="1609"/>
              <a:ext cx="11612" cy="8404"/>
            </a:xfrm>
            <a:prstGeom prst="rect">
              <a:avLst/>
            </a:prstGeom>
          </p:spPr>
        </p:pic>
        <p:cxnSp>
          <p:nvCxnSpPr>
            <p:cNvPr id="5" name="Straight Connector 88"/>
            <p:cNvCxnSpPr/>
            <p:nvPr>
              <p:custDataLst>
                <p:tags r:id="rId3"/>
              </p:custDataLst>
            </p:nvPr>
          </p:nvCxnSpPr>
          <p:spPr>
            <a:xfrm flipH="1" flipV="1">
              <a:off x="7452" y="5767"/>
              <a:ext cx="3403" cy="1627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  <a:headEnd type="oval"/>
              <a:tailEnd type="oval"/>
            </a:ln>
          </p:spPr>
          <p:style>
            <a:lnRef idx="1">
              <a:srgbClr val="007ADD"/>
            </a:lnRef>
            <a:fillRef idx="0">
              <a:srgbClr val="007ADD"/>
            </a:fillRef>
            <a:effectRef idx="0">
              <a:srgbClr val="007ADD"/>
            </a:effectRef>
            <a:fontRef idx="minor">
              <a:srgbClr val="000000"/>
            </a:fontRef>
          </p:style>
        </p:cxnSp>
        <p:cxnSp>
          <p:nvCxnSpPr>
            <p:cNvPr id="47" name="Straight Connector 88"/>
            <p:cNvCxnSpPr/>
            <p:nvPr>
              <p:custDataLst>
                <p:tags r:id="rId4"/>
              </p:custDataLst>
            </p:nvPr>
          </p:nvCxnSpPr>
          <p:spPr>
            <a:xfrm flipH="1">
              <a:off x="11313" y="4642"/>
              <a:ext cx="1335" cy="1186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  <a:headEnd type="oval"/>
              <a:tailEnd type="oval"/>
            </a:ln>
          </p:spPr>
          <p:style>
            <a:lnRef idx="1">
              <a:srgbClr val="007ADD"/>
            </a:lnRef>
            <a:fillRef idx="0">
              <a:srgbClr val="007ADD"/>
            </a:fillRef>
            <a:effectRef idx="0">
              <a:srgbClr val="007ADD"/>
            </a:effectRef>
            <a:fontRef idx="minor">
              <a:srgbClr val="000000"/>
            </a:fontRef>
          </p:style>
        </p:cxnSp>
        <p:cxnSp>
          <p:nvCxnSpPr>
            <p:cNvPr id="7" name="Straight Connector 88"/>
            <p:cNvCxnSpPr/>
            <p:nvPr>
              <p:custDataLst>
                <p:tags r:id="rId5"/>
              </p:custDataLst>
            </p:nvPr>
          </p:nvCxnSpPr>
          <p:spPr>
            <a:xfrm flipH="1">
              <a:off x="6507" y="8282"/>
              <a:ext cx="1920" cy="620"/>
            </a:xfrm>
            <a:prstGeom prst="line">
              <a:avLst/>
            </a:prstGeom>
            <a:ln w="57150">
              <a:solidFill>
                <a:srgbClr val="FFC000"/>
              </a:solidFill>
              <a:prstDash val="sysDot"/>
              <a:headEnd type="oval"/>
              <a:tailEnd type="oval"/>
            </a:ln>
          </p:spPr>
          <p:style>
            <a:lnRef idx="1">
              <a:srgbClr val="007ADD"/>
            </a:lnRef>
            <a:fillRef idx="0">
              <a:srgbClr val="007ADD"/>
            </a:fillRef>
            <a:effectRef idx="0">
              <a:srgbClr val="007ADD"/>
            </a:effectRef>
            <a:fontRef idx="minor">
              <a:srgbClr val="000000"/>
            </a:fontRef>
          </p:style>
        </p:cxnSp>
        <p:grpSp>
          <p:nvGrpSpPr>
            <p:cNvPr id="104" name="组合 103"/>
            <p:cNvGrpSpPr/>
            <p:nvPr/>
          </p:nvGrpSpPr>
          <p:grpSpPr>
            <a:xfrm>
              <a:off x="1609" y="3770"/>
              <a:ext cx="6154" cy="1784"/>
              <a:chOff x="-365" y="6062"/>
              <a:chExt cx="6154" cy="1784"/>
            </a:xfrm>
          </p:grpSpPr>
          <p:sp>
            <p:nvSpPr>
              <p:cNvPr id="48" name="矩形 47"/>
              <p:cNvSpPr/>
              <p:nvPr>
                <p:custDataLst>
                  <p:tags r:id="rId6"/>
                </p:custDataLst>
              </p:nvPr>
            </p:nvSpPr>
            <p:spPr>
              <a:xfrm>
                <a:off x="-319" y="6062"/>
                <a:ext cx="6108" cy="1784"/>
              </a:xfrm>
              <a:prstGeom prst="rect">
                <a:avLst/>
              </a:prstGeom>
              <a:gradFill>
                <a:gsLst>
                  <a:gs pos="23000">
                    <a:srgbClr val="FAFAFA">
                      <a:lumMod val="90000"/>
                    </a:srgbClr>
                  </a:gs>
                  <a:gs pos="53000">
                    <a:srgbClr val="FFFFFF">
                      <a:alpha val="54000"/>
                    </a:srgbClr>
                  </a:gs>
                </a:gsLst>
                <a:lin ang="0" scaled="0"/>
              </a:gradFill>
              <a:ln w="28575"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007ADD">
                  <a:shade val="50000"/>
                </a:srgbClr>
              </a:lnRef>
              <a:fillRef idx="1">
                <a:srgbClr val="007ADD"/>
              </a:fillRef>
              <a:effectRef idx="0">
                <a:srgbClr val="007ADD"/>
              </a:effectRef>
              <a:fontRef idx="minor">
                <a:srgbClr val="FFFFFF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 sz="14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45" name="文本框 4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-365" y="6229"/>
                <a:ext cx="3939" cy="1446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  <a:sym typeface="Arial" panose="020B0604020202020204" pitchFamily="34" charset="0"/>
                  </a:rPr>
                  <a:t>湖南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  <a:sym typeface="微软雅黑" panose="020B0503020204020204" charset="-122"/>
                  </a:rPr>
                  <a:t>·</a:t>
                </a:r>
                <a:r>
                  <a:rPr lang="zh-CN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  <a:sym typeface="Arial" panose="020B0604020202020204" pitchFamily="34" charset="0"/>
                  </a:rPr>
                  <a:t>东方钪业</a:t>
                </a:r>
                <a:endParaRPr lang="zh-CN" sz="16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仿宋_GB2312" panose="02010609030101010101" charset="-122"/>
                  <a:sym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zh-CN" altLang="en-US" sz="12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金属钪 </a:t>
                </a:r>
                <a:r>
                  <a:rPr lang="zh-CN" altLang="en-US" sz="12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4吨/年</a:t>
                </a:r>
                <a:endPara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zh-CN" altLang="en-US" sz="12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铝钪中间合金 </a:t>
                </a:r>
                <a:r>
                  <a:rPr lang="zh-CN" altLang="en-US" sz="12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300</a:t>
                </a:r>
                <a:r>
                  <a:rPr lang="zh-CN" alt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吨</a:t>
                </a:r>
                <a:r>
                  <a:rPr lang="zh-CN" altLang="en-US" sz="12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/年</a:t>
                </a:r>
                <a:endPara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zh-CN" altLang="en-US" sz="1200" b="1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3D打印含钪铝合金丝材 </a:t>
                </a:r>
                <a:r>
                  <a:rPr lang="zh-CN" altLang="en-US" sz="12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300吨/年</a:t>
                </a:r>
                <a:endParaRPr lang="zh-CN" altLang="en-US" sz="1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zh-CN" altLang="en-US" sz="1340" b="1" dirty="0"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 </a:t>
                </a:r>
                <a:endParaRPr lang="zh-CN" altLang="en-US" sz="1340" b="1" dirty="0">
                  <a:latin typeface="微软雅黑" panose="020B0503020204020204" charset="-122"/>
                  <a:ea typeface="微软雅黑" panose="020B0503020204020204" charset="-122"/>
                  <a:cs typeface="禹卫书法行书简体" charset="0"/>
                  <a:sym typeface="+mn-ea"/>
                </a:endParaRPr>
              </a:p>
            </p:txBody>
          </p:sp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77" y="6182"/>
                <a:ext cx="2071" cy="1544"/>
              </a:xfrm>
              <a:prstGeom prst="rect">
                <a:avLst/>
              </a:prstGeom>
            </p:spPr>
          </p:pic>
        </p:grpSp>
        <p:sp>
          <p:nvSpPr>
            <p:cNvPr id="103" name="文本框 102"/>
            <p:cNvSpPr txBox="1"/>
            <p:nvPr/>
          </p:nvSpPr>
          <p:spPr>
            <a:xfrm>
              <a:off x="914" y="6512"/>
              <a:ext cx="4773" cy="18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sz="1400" dirty="0"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国家级高新技术企业</a:t>
              </a:r>
              <a:endParaRPr sz="1400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buClrTx/>
                <a:buSzTx/>
                <a:buFontTx/>
              </a:pPr>
              <a:r>
                <a:rPr sz="1400" dirty="0"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国家级专精特新“小巨人”企业</a:t>
              </a:r>
              <a:endParaRPr sz="1400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buClrTx/>
                <a:buSzTx/>
                <a:buFontTx/>
                <a:buNone/>
              </a:pPr>
              <a:r>
                <a:rPr sz="1400" dirty="0"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湖南新型轻合金产业链的重点企业</a:t>
              </a:r>
              <a:endParaRPr sz="1400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buClrTx/>
                <a:buSzTx/>
                <a:buFontTx/>
                <a:buNone/>
              </a:pPr>
              <a:r>
                <a:rPr sz="1400" dirty="0"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湖南省新材料企业</a:t>
              </a:r>
              <a:endParaRPr sz="1400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buClrTx/>
                <a:buSzTx/>
                <a:buFontTx/>
                <a:buNone/>
              </a:pPr>
              <a:r>
                <a:rPr sz="1400" dirty="0">
                  <a:solidFill>
                    <a:srgbClr val="C0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长沙市首批工业和信息化小巨人企业</a:t>
              </a:r>
              <a:endParaRPr sz="1400" dirty="0">
                <a:solidFill>
                  <a:srgbClr val="C0000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2773" y="3397"/>
              <a:ext cx="6105" cy="3996"/>
              <a:chOff x="12773" y="3397"/>
              <a:chExt cx="6105" cy="3996"/>
            </a:xfrm>
          </p:grpSpPr>
          <p:sp>
            <p:nvSpPr>
              <p:cNvPr id="89" name="矩形 88"/>
              <p:cNvSpPr/>
              <p:nvPr>
                <p:custDataLst>
                  <p:tags r:id="rId9"/>
                </p:custDataLst>
              </p:nvPr>
            </p:nvSpPr>
            <p:spPr>
              <a:xfrm>
                <a:off x="12773" y="3397"/>
                <a:ext cx="6006" cy="3996"/>
              </a:xfrm>
              <a:prstGeom prst="rect">
                <a:avLst/>
              </a:prstGeom>
              <a:gradFill>
                <a:gsLst>
                  <a:gs pos="34000">
                    <a:srgbClr val="FAFAFA">
                      <a:lumMod val="90000"/>
                    </a:srgbClr>
                  </a:gs>
                  <a:gs pos="54000">
                    <a:srgbClr val="FFFFFF">
                      <a:alpha val="47000"/>
                    </a:srgbClr>
                  </a:gs>
                </a:gsLst>
                <a:lin ang="10800000" scaled="0"/>
              </a:gradFill>
              <a:ln w="28575"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007ADD">
                  <a:shade val="50000"/>
                </a:srgbClr>
              </a:lnRef>
              <a:fillRef idx="1">
                <a:srgbClr val="007ADD"/>
              </a:fillRef>
              <a:effectRef idx="0">
                <a:srgbClr val="007ADD"/>
              </a:effectRef>
              <a:fontRef idx="minor">
                <a:srgbClr val="FFFFFF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zh-CN" altLang="en-US" sz="140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284" y="3699"/>
                <a:ext cx="3397" cy="11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  <a:sym typeface="微软雅黑" panose="020B0503020204020204" charset="-122"/>
                  </a:rPr>
                  <a:t>河南·</a:t>
                </a:r>
                <a:r>
                  <a:rPr lang="zh-CN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  <a:sym typeface="+mn-ea"/>
                  </a:rPr>
                  <a:t>龙佰集团</a:t>
                </a:r>
                <a:endParaRPr lang="zh-CN" sz="16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仿宋_GB2312" panose="02010609030101010101" charset="-122"/>
                </a:endParaRPr>
              </a:p>
              <a:p>
                <a:r>
                  <a:rPr lang="zh-CN" altLang="en-US" sz="1200" b="1" dirty="0"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提供钛白粉废酸原料（可提供年产</a:t>
                </a:r>
                <a:r>
                  <a:rPr lang="zh-CN" alt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100吨以上</a:t>
                </a:r>
                <a:r>
                  <a:rPr lang="zh-CN" altLang="en-US" sz="1200" b="1" dirty="0"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氧化钪资源)</a:t>
                </a:r>
                <a:endParaRPr lang="zh-CN" altLang="en-US" sz="1200" b="1" dirty="0">
                  <a:latin typeface="微软雅黑" panose="020B0503020204020204" charset="-122"/>
                  <a:ea typeface="微软雅黑" panose="020B0503020204020204" charset="-122"/>
                  <a:cs typeface="禹卫书法行书简体" charset="0"/>
                  <a:sym typeface="+mn-ea"/>
                </a:endParaRP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15284" y="5168"/>
                <a:ext cx="3594" cy="111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l">
                  <a:buClrTx/>
                  <a:buSzTx/>
                  <a:buFontTx/>
                </a:pPr>
                <a:r>
                  <a:rPr lang="zh-CN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  <a:sym typeface="+mn-ea"/>
                  </a:rPr>
                  <a:t>河南</a:t>
                </a:r>
                <a:r>
                  <a:rPr lang="zh-CN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  <a:sym typeface="微软雅黑" panose="020B0503020204020204" charset="-122"/>
                  </a:rPr>
                  <a:t>·</a:t>
                </a:r>
                <a:r>
                  <a:rPr lang="zh-CN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  <a:sym typeface="+mn-ea"/>
                  </a:rPr>
                  <a:t>荣佳钪钒</a:t>
                </a:r>
                <a:endParaRPr lang="zh-CN" sz="16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仿宋_GB2312" panose="02010609030101010101" charset="-122"/>
                  <a:sym typeface="+mn-ea"/>
                </a:endParaRPr>
              </a:p>
              <a:p>
                <a:r>
                  <a:rPr lang="zh-CN" altLang="en-US" sz="1200" b="1" dirty="0"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氧化钪</a:t>
                </a:r>
                <a:r>
                  <a:rPr lang="en-US" altLang="zh-CN" sz="1200" b="1" dirty="0"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 </a:t>
                </a:r>
                <a:r>
                  <a:rPr lang="en-US" altLang="zh-CN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40吨/</a:t>
                </a:r>
                <a:r>
                  <a:rPr lang="zh-CN" alt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年</a:t>
                </a:r>
                <a:r>
                  <a:rPr lang="zh-CN" altLang="en-US" sz="1200" b="1" dirty="0"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（世界第一）</a:t>
                </a:r>
                <a:endParaRPr lang="zh-CN" altLang="en-US" sz="1200" b="1" dirty="0">
                  <a:latin typeface="微软雅黑" panose="020B0503020204020204" charset="-122"/>
                  <a:ea typeface="微软雅黑" panose="020B0503020204020204" charset="-122"/>
                  <a:cs typeface="禹卫书法行书简体" charset="0"/>
                  <a:sym typeface="+mn-ea"/>
                </a:endParaRPr>
              </a:p>
              <a:p>
                <a:r>
                  <a:rPr lang="zh-CN" altLang="en-US" sz="1200" b="1" dirty="0"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五氧化二钒</a:t>
                </a:r>
                <a:r>
                  <a:rPr lang="en-US" altLang="zh-CN" sz="1200" b="1" dirty="0"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 </a:t>
                </a:r>
                <a:r>
                  <a:rPr lang="en-US" altLang="zh-CN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1200</a:t>
                </a:r>
                <a:r>
                  <a:rPr lang="zh-CN" alt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吨</a:t>
                </a:r>
                <a:r>
                  <a:rPr lang="en-US" altLang="zh-CN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/</a:t>
                </a:r>
                <a:r>
                  <a:rPr lang="zh-CN" altLang="en-US" sz="12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软雅黑" panose="020B0503020204020204" charset="-122"/>
                    <a:ea typeface="微软雅黑" panose="020B0503020204020204" charset="-122"/>
                    <a:cs typeface="禹卫书法行书简体" charset="0"/>
                    <a:sym typeface="+mn-ea"/>
                  </a:rPr>
                  <a:t>年</a:t>
                </a:r>
                <a:endParaRPr lang="zh-CN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禹卫书法行书简体" charset="0"/>
                  <a:sym typeface="+mn-ea"/>
                </a:endParaRPr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002" y="3562"/>
                <a:ext cx="2157" cy="1387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11"/>
              <a:srcRect b="8581"/>
              <a:stretch>
                <a:fillRect/>
              </a:stretch>
            </p:blipFill>
            <p:spPr>
              <a:xfrm>
                <a:off x="13002" y="5064"/>
                <a:ext cx="2166" cy="1321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13575" y="6512"/>
                <a:ext cx="4826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sz="12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</a:rPr>
                  <a:t>河南东钪新能源材料技术有限公司（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</a:rPr>
                  <a:t>在</a:t>
                </a:r>
                <a:r>
                  <a:rPr lang="zh-CN" sz="12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</a:rPr>
                  <a:t>建）</a:t>
                </a:r>
                <a:endParaRPr lang="zh-CN" sz="12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仿宋_GB2312" panose="02010609030101010101" charset="-122"/>
                </a:endParaRPr>
              </a:p>
              <a:p>
                <a:r>
                  <a:rPr lang="zh-CN" sz="12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  <a:cs typeface="仿宋_GB2312" panose="02010609030101010101" charset="-122"/>
                  </a:rPr>
                  <a:t>全钒液流电池电解液 6万方/年（两期规划）</a:t>
                </a:r>
                <a:endParaRPr lang="zh-CN" sz="12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仿宋_GB2312" panose="02010609030101010101" charset="-122"/>
                </a:endParaRPr>
              </a:p>
            </p:txBody>
          </p:sp>
        </p:grpSp>
      </p:grpSp>
      <p:sp>
        <p:nvSpPr>
          <p:cNvPr id="15" name="流程图: 显示 14"/>
          <p:cNvSpPr/>
          <p:nvPr>
            <p:custDataLst>
              <p:tags r:id="rId12"/>
            </p:custDataLst>
          </p:nvPr>
        </p:nvSpPr>
        <p:spPr>
          <a:xfrm flipH="1">
            <a:off x="422275" y="1125855"/>
            <a:ext cx="3674110" cy="598170"/>
          </a:xfrm>
          <a:prstGeom prst="flowChartDisplay">
            <a:avLst/>
          </a:prstGeom>
          <a:gradFill>
            <a:gsLst>
              <a:gs pos="51000">
                <a:srgbClr val="6383B0">
                  <a:alpha val="100000"/>
                </a:srgbClr>
              </a:gs>
              <a:gs pos="74000">
                <a:srgbClr val="002060"/>
              </a:gs>
              <a:gs pos="11000">
                <a:schemeClr val="accent1">
                  <a:lumMod val="40000"/>
                  <a:lumOff val="60000"/>
                </a:schemeClr>
              </a:gs>
            </a:gsLst>
            <a:lin ang="0" scaled="0"/>
          </a:gradFill>
        </p:spPr>
        <p:txBody>
          <a:bodyPr wrap="square" lIns="91440" tIns="45720" rIns="91440" bIns="0" anchor="b"/>
          <a:lstStyle/>
          <a:p>
            <a:pPr lvl="0" algn="ctr" defTabSz="913765">
              <a:lnSpc>
                <a:spcPct val="100000"/>
              </a:lnSpc>
              <a:spcBef>
                <a:spcPct val="0"/>
              </a:spcBef>
            </a:pPr>
            <a:endParaRPr lang="zh-CN" altLang="en-US"/>
          </a:p>
        </p:txBody>
      </p:sp>
      <p:sp>
        <p:nvSpPr>
          <p:cNvPr id="100" name="文本框 99"/>
          <p:cNvSpPr txBox="1"/>
          <p:nvPr>
            <p:custDataLst>
              <p:tags r:id="rId13"/>
            </p:custDataLst>
          </p:nvPr>
        </p:nvSpPr>
        <p:spPr>
          <a:xfrm>
            <a:off x="699770" y="1122045"/>
            <a:ext cx="3158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altLang="zh-CN" sz="2800" b="1" i="1">
                <a:solidFill>
                  <a:srgbClr val="8C3A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省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 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基地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1" name="图片 10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r="17200" b="47361"/>
          <a:stretch>
            <a:fillRect/>
          </a:stretch>
        </p:blipFill>
        <p:spPr>
          <a:xfrm>
            <a:off x="187325" y="1191895"/>
            <a:ext cx="527050" cy="447040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grpSp>
        <p:nvGrpSpPr>
          <p:cNvPr id="22" name="组合 21"/>
          <p:cNvGrpSpPr/>
          <p:nvPr/>
        </p:nvGrpSpPr>
        <p:grpSpPr>
          <a:xfrm>
            <a:off x="11106785" y="515620"/>
            <a:ext cx="234950" cy="121920"/>
            <a:chOff x="17491" y="1092"/>
            <a:chExt cx="370" cy="192"/>
          </a:xfrm>
        </p:grpSpPr>
        <p:sp>
          <p:nvSpPr>
            <p:cNvPr id="20" name="Shape 4"/>
            <p:cNvSpPr/>
            <p:nvPr/>
          </p:nvSpPr>
          <p:spPr>
            <a:xfrm>
              <a:off x="17491" y="1092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  <p:sp>
          <p:nvSpPr>
            <p:cNvPr id="21" name="Shape 5"/>
            <p:cNvSpPr/>
            <p:nvPr/>
          </p:nvSpPr>
          <p:spPr>
            <a:xfrm>
              <a:off x="17491" y="1188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  <p:sp>
          <p:nvSpPr>
            <p:cNvPr id="23" name="Shape 6"/>
            <p:cNvSpPr/>
            <p:nvPr/>
          </p:nvSpPr>
          <p:spPr>
            <a:xfrm>
              <a:off x="17491" y="1284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98"/>
          <p:cNvPicPr>
            <a:picLocks noChangeAspect="1"/>
          </p:cNvPicPr>
          <p:nvPr/>
        </p:nvPicPr>
        <p:blipFill>
          <a:blip r:embed="rId1" cstate="screen">
            <a:alphaModFix amt="20000"/>
          </a:blip>
          <a:srcRect t="58000"/>
          <a:stretch>
            <a:fillRect/>
          </a:stretch>
        </p:blipFill>
        <p:spPr>
          <a:xfrm>
            <a:off x="0" y="4157980"/>
            <a:ext cx="12192000" cy="273113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hape 1"/>
          <p:cNvSpPr/>
          <p:nvPr/>
        </p:nvSpPr>
        <p:spPr>
          <a:xfrm>
            <a:off x="6291731" y="8722360"/>
            <a:ext cx="287989" cy="6985"/>
          </a:xfrm>
          <a:custGeom>
            <a:avLst/>
            <a:gdLst/>
            <a:ahLst/>
            <a:cxnLst/>
            <a:rect l="l" t="t" r="r" b="b"/>
            <a:pathLst>
              <a:path w="287989" h="6985">
                <a:moveTo>
                  <a:pt x="287989" y="0"/>
                </a:moveTo>
                <a:lnTo>
                  <a:pt x="260078" y="2540"/>
                </a:lnTo>
                <a:lnTo>
                  <a:pt x="221384" y="5080"/>
                </a:lnTo>
                <a:lnTo>
                  <a:pt x="182689" y="6350"/>
                </a:lnTo>
                <a:lnTo>
                  <a:pt x="143995" y="6985"/>
                </a:lnTo>
                <a:lnTo>
                  <a:pt x="104666" y="6350"/>
                </a:lnTo>
                <a:lnTo>
                  <a:pt x="65971" y="5080"/>
                </a:lnTo>
                <a:lnTo>
                  <a:pt x="27911" y="2540"/>
                </a:lnTo>
                <a:lnTo>
                  <a:pt x="0" y="0"/>
                </a:lnTo>
                <a:lnTo>
                  <a:pt x="287989" y="0"/>
                </a:lnTo>
                <a:close/>
              </a:path>
            </a:pathLst>
          </a:custGeom>
          <a:solidFill>
            <a:srgbClr val="FFFFFF"/>
          </a:solidFill>
        </p:spPr>
      </p:sp>
      <p:sp>
        <p:nvSpPr>
          <p:cNvPr id="17" name="Text 14"/>
          <p:cNvSpPr/>
          <p:nvPr/>
        </p:nvSpPr>
        <p:spPr>
          <a:xfrm>
            <a:off x="541655" y="568960"/>
            <a:ext cx="10151745" cy="553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东方钪业钪</a:t>
            </a:r>
            <a:r>
              <a:rPr lang="zh-CN" alt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、钒</a:t>
            </a: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材料产业布局</a:t>
            </a:r>
            <a:endParaRPr lang="en-US" sz="3000" b="1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00480" y="1323340"/>
            <a:ext cx="9030970" cy="4594860"/>
            <a:chOff x="2048" y="2084"/>
            <a:chExt cx="14222" cy="7236"/>
          </a:xfrm>
        </p:grpSpPr>
        <p:grpSp>
          <p:nvGrpSpPr>
            <p:cNvPr id="98" name="组合 97"/>
            <p:cNvGrpSpPr/>
            <p:nvPr/>
          </p:nvGrpSpPr>
          <p:grpSpPr>
            <a:xfrm>
              <a:off x="2048" y="2084"/>
              <a:ext cx="14222" cy="7236"/>
              <a:chOff x="333" y="1800"/>
              <a:chExt cx="14222" cy="7236"/>
            </a:xfrm>
          </p:grpSpPr>
          <p:cxnSp>
            <p:nvCxnSpPr>
              <p:cNvPr id="96" name="肘形连接符 95"/>
              <p:cNvCxnSpPr/>
              <p:nvPr/>
            </p:nvCxnSpPr>
            <p:spPr>
              <a:xfrm>
                <a:off x="10467" y="4493"/>
                <a:ext cx="1417" cy="3288"/>
              </a:xfrm>
              <a:prstGeom prst="bentConnector3">
                <a:avLst>
                  <a:gd name="adj1" fmla="val 48085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3" name="肘形连接符 72"/>
              <p:cNvCxnSpPr>
                <a:endCxn id="46" idx="1"/>
              </p:cNvCxnSpPr>
              <p:nvPr/>
            </p:nvCxnSpPr>
            <p:spPr>
              <a:xfrm>
                <a:off x="6622" y="2841"/>
                <a:ext cx="1118" cy="759"/>
              </a:xfrm>
              <a:prstGeom prst="bentConnector3">
                <a:avLst>
                  <a:gd name="adj1" fmla="val 56887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3" name="矩形 32"/>
              <p:cNvSpPr/>
              <p:nvPr/>
            </p:nvSpPr>
            <p:spPr>
              <a:xfrm>
                <a:off x="11834" y="1800"/>
                <a:ext cx="2721" cy="5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射频芯片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11834" y="3435"/>
                <a:ext cx="2721" cy="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高端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型材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1834" y="4111"/>
                <a:ext cx="2721" cy="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增材制造丝</a:t>
                </a:r>
                <a:r>
                  <a:rPr lang="en-US" altLang="zh-CN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/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粉材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1834" y="4787"/>
                <a:ext cx="2721" cy="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中厚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板材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11834" y="2758"/>
                <a:ext cx="2721" cy="5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高强耐热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铝材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cxnSp>
            <p:nvCxnSpPr>
              <p:cNvPr id="64" name="肘形连接符 63"/>
              <p:cNvCxnSpPr>
                <a:stCxn id="27" idx="3"/>
                <a:endCxn id="28" idx="1"/>
              </p:cNvCxnSpPr>
              <p:nvPr/>
            </p:nvCxnSpPr>
            <p:spPr>
              <a:xfrm>
                <a:off x="3561" y="3924"/>
                <a:ext cx="916" cy="2341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4CC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5" name="肘形连接符 64"/>
              <p:cNvCxnSpPr>
                <a:stCxn id="27" idx="3"/>
                <a:endCxn id="54" idx="1"/>
              </p:cNvCxnSpPr>
              <p:nvPr/>
            </p:nvCxnSpPr>
            <p:spPr>
              <a:xfrm>
                <a:off x="3561" y="3924"/>
                <a:ext cx="916" cy="3592"/>
              </a:xfrm>
              <a:prstGeom prst="bentConnector3">
                <a:avLst>
                  <a:gd name="adj1" fmla="val 50000"/>
                </a:avLst>
              </a:prstGeom>
              <a:ln w="9525"/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6" name="肘形连接符 65"/>
              <p:cNvCxnSpPr>
                <a:stCxn id="27" idx="3"/>
                <a:endCxn id="30" idx="1"/>
              </p:cNvCxnSpPr>
              <p:nvPr/>
            </p:nvCxnSpPr>
            <p:spPr>
              <a:xfrm flipV="1">
                <a:off x="3561" y="2841"/>
                <a:ext cx="916" cy="1083"/>
              </a:xfrm>
              <a:prstGeom prst="bentConnector3">
                <a:avLst>
                  <a:gd name="adj1" fmla="val 50000"/>
                </a:avLst>
              </a:prstGeom>
              <a:ln w="12700"/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7" name="肘形连接符 66"/>
              <p:cNvCxnSpPr>
                <a:stCxn id="27" idx="3"/>
                <a:endCxn id="29" idx="1"/>
              </p:cNvCxnSpPr>
              <p:nvPr/>
            </p:nvCxnSpPr>
            <p:spPr>
              <a:xfrm>
                <a:off x="3561" y="3924"/>
                <a:ext cx="916" cy="569"/>
              </a:xfrm>
              <a:prstGeom prst="bentConnector3">
                <a:avLst>
                  <a:gd name="adj1" fmla="val 50000"/>
                </a:avLst>
              </a:prstGeom>
              <a:ln w="12700"/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25" name="矩形 24"/>
              <p:cNvSpPr/>
              <p:nvPr/>
            </p:nvSpPr>
            <p:spPr>
              <a:xfrm>
                <a:off x="333" y="5029"/>
                <a:ext cx="1306" cy="1000"/>
              </a:xfrm>
              <a:prstGeom prst="rect">
                <a:avLst/>
              </a:prstGeom>
              <a:solidFill>
                <a:srgbClr val="056EE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zh-CN" sz="1400" dirty="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原料</a:t>
                </a:r>
                <a:endParaRPr lang="zh-CN" altLang="zh-CN" sz="1400" dirty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2314" y="3470"/>
                <a:ext cx="1247" cy="907"/>
              </a:xfrm>
              <a:prstGeom prst="rect">
                <a:avLst/>
              </a:prstGeom>
              <a:solidFill>
                <a:srgbClr val="056EE1"/>
              </a:solidFill>
              <a:ln w="1905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钪产品</a:t>
                </a:r>
                <a:endParaRPr lang="zh-CN" altLang="en-US" sz="1400" dirty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4477" y="5925"/>
                <a:ext cx="2320" cy="680"/>
              </a:xfrm>
              <a:prstGeom prst="rect">
                <a:avLst/>
              </a:prstGeom>
              <a:solidFill>
                <a:srgbClr val="056EE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zh-CN" sz="140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高纯氧化钪</a:t>
                </a:r>
                <a:endParaRPr lang="zh-CN" altLang="zh-CN" sz="140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4477" y="4153"/>
                <a:ext cx="2320" cy="680"/>
              </a:xfrm>
              <a:prstGeom prst="rect">
                <a:avLst/>
              </a:prstGeom>
              <a:solidFill>
                <a:srgbClr val="056EE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zh-CN" sz="1400" dirty="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铝钪中间合金</a:t>
                </a:r>
                <a:endParaRPr lang="zh-CN" altLang="zh-CN" sz="1400" dirty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4477" y="2501"/>
                <a:ext cx="2320" cy="680"/>
              </a:xfrm>
              <a:prstGeom prst="rect">
                <a:avLst/>
              </a:prstGeom>
              <a:solidFill>
                <a:srgbClr val="056EE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zh-CN" sz="1400" dirty="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金属钪</a:t>
                </a:r>
                <a:endParaRPr lang="zh-CN" altLang="zh-CN" sz="1400" dirty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7740" y="1800"/>
                <a:ext cx="2721" cy="5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sym typeface="+mn-ea"/>
                  </a:rPr>
                  <a:t>含钪靶材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  <a:sym typeface="+mn-ea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7740" y="2558"/>
                <a:ext cx="2721" cy="5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钪钠灯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7740" y="3316"/>
                <a:ext cx="2721" cy="5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材料添加剂</a:t>
                </a:r>
                <a:endParaRPr lang="zh-CN" altLang="en-US" sz="1400" dirty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7740" y="4207"/>
                <a:ext cx="2721" cy="567"/>
              </a:xfrm>
              <a:prstGeom prst="rect">
                <a:avLst/>
              </a:prstGeom>
              <a:solidFill>
                <a:srgbClr val="056EE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含钪铝合金</a:t>
                </a:r>
                <a:endParaRPr lang="zh-CN" altLang="en-US" sz="1400" dirty="0" smtClean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7740" y="5170"/>
                <a:ext cx="2721" cy="5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固体燃料电池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7740" y="5980"/>
                <a:ext cx="2721" cy="5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zh-CN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激光晶体材料</a:t>
                </a:r>
                <a:endParaRPr lang="zh-CN" altLang="zh-CN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4477" y="7176"/>
                <a:ext cx="2320" cy="680"/>
              </a:xfrm>
              <a:prstGeom prst="rect">
                <a:avLst/>
              </a:prstGeom>
              <a:solidFill>
                <a:srgbClr val="056EE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其它钪的化合物</a:t>
                </a:r>
                <a:endParaRPr lang="zh-CN" altLang="en-US" sz="1400" dirty="0" smtClean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11834" y="5463"/>
                <a:ext cx="2721" cy="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特种焊接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丝材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2314" y="8129"/>
                <a:ext cx="1247" cy="907"/>
              </a:xfrm>
              <a:prstGeom prst="rect">
                <a:avLst/>
              </a:prstGeom>
              <a:solidFill>
                <a:srgbClr val="056EE1"/>
              </a:solidFill>
              <a:ln w="19050" cmpd="sng">
                <a:solidFill>
                  <a:schemeClr val="accent1">
                    <a:shade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  <a:defRPr/>
                </a:pPr>
                <a:r>
                  <a:rPr lang="zh-CN" altLang="en-US" sz="1400" dirty="0">
                    <a:solidFill>
                      <a:schemeClr val="bg1"/>
                    </a:solidFill>
                    <a:latin typeface="MiSans" panose="00000500000000000000" pitchFamily="34" charset="-122"/>
                    <a:ea typeface="MiSans" panose="00000500000000000000" pitchFamily="34" charset="-122"/>
                    <a:sym typeface="+mn-ea"/>
                  </a:rPr>
                  <a:t>钒产品</a:t>
                </a:r>
                <a:endParaRPr lang="zh-CN" altLang="en-US" sz="1400" dirty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  <a:sym typeface="+mn-ea"/>
                </a:endParaRPr>
              </a:p>
            </p:txBody>
          </p:sp>
          <p:cxnSp>
            <p:nvCxnSpPr>
              <p:cNvPr id="71" name="肘形连接符 70"/>
              <p:cNvCxnSpPr>
                <a:stCxn id="30" idx="3"/>
                <a:endCxn id="39" idx="1"/>
              </p:cNvCxnSpPr>
              <p:nvPr/>
            </p:nvCxnSpPr>
            <p:spPr>
              <a:xfrm flipV="1">
                <a:off x="6797" y="2084"/>
                <a:ext cx="943" cy="757"/>
              </a:xfrm>
              <a:prstGeom prst="bentConnector3">
                <a:avLst>
                  <a:gd name="adj1" fmla="val 50053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2" name="肘形连接符 71"/>
              <p:cNvCxnSpPr>
                <a:stCxn id="30" idx="3"/>
                <a:endCxn id="40" idx="1"/>
              </p:cNvCxnSpPr>
              <p:nvPr/>
            </p:nvCxnSpPr>
            <p:spPr>
              <a:xfrm>
                <a:off x="6797" y="2841"/>
                <a:ext cx="943" cy="1"/>
              </a:xfrm>
              <a:prstGeom prst="bentConnector3">
                <a:avLst>
                  <a:gd name="adj1" fmla="val 50053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>
                <a:stCxn id="29" idx="3"/>
                <a:endCxn id="50" idx="1"/>
              </p:cNvCxnSpPr>
              <p:nvPr/>
            </p:nvCxnSpPr>
            <p:spPr>
              <a:xfrm flipV="1">
                <a:off x="6797" y="4491"/>
                <a:ext cx="943" cy="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75" name="矩形 74"/>
              <p:cNvSpPr/>
              <p:nvPr/>
            </p:nvSpPr>
            <p:spPr>
              <a:xfrm>
                <a:off x="7740" y="6790"/>
                <a:ext cx="2721" cy="56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zh-CN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航天</a:t>
                </a:r>
                <a:r>
                  <a:rPr lang="zh-CN" altLang="zh-CN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热障涂层</a:t>
                </a:r>
                <a:endParaRPr lang="zh-CN" altLang="zh-CN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cxnSp>
            <p:nvCxnSpPr>
              <p:cNvPr id="76" name="肘形连接符 75"/>
              <p:cNvCxnSpPr>
                <a:stCxn id="28" idx="3"/>
                <a:endCxn id="51" idx="1"/>
              </p:cNvCxnSpPr>
              <p:nvPr/>
            </p:nvCxnSpPr>
            <p:spPr>
              <a:xfrm flipV="1">
                <a:off x="6797" y="5454"/>
                <a:ext cx="943" cy="811"/>
              </a:xfrm>
              <a:prstGeom prst="bentConnector3">
                <a:avLst>
                  <a:gd name="adj1" fmla="val 50053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7" name="肘形连接符 76"/>
              <p:cNvCxnSpPr>
                <a:stCxn id="28" idx="3"/>
                <a:endCxn id="53" idx="1"/>
              </p:cNvCxnSpPr>
              <p:nvPr/>
            </p:nvCxnSpPr>
            <p:spPr>
              <a:xfrm flipV="1">
                <a:off x="6797" y="6264"/>
                <a:ext cx="943" cy="1"/>
              </a:xfrm>
              <a:prstGeom prst="bentConnector3">
                <a:avLst>
                  <a:gd name="adj1" fmla="val 50053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9" name="肘形连接符 78"/>
              <p:cNvCxnSpPr>
                <a:stCxn id="28" idx="3"/>
                <a:endCxn id="75" idx="1"/>
              </p:cNvCxnSpPr>
              <p:nvPr/>
            </p:nvCxnSpPr>
            <p:spPr>
              <a:xfrm>
                <a:off x="6797" y="6265"/>
                <a:ext cx="943" cy="809"/>
              </a:xfrm>
              <a:prstGeom prst="bentConnector3">
                <a:avLst>
                  <a:gd name="adj1" fmla="val 50053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1" name="肘形连接符 80"/>
              <p:cNvCxnSpPr>
                <a:stCxn id="25" idx="3"/>
                <a:endCxn id="69" idx="1"/>
              </p:cNvCxnSpPr>
              <p:nvPr/>
            </p:nvCxnSpPr>
            <p:spPr>
              <a:xfrm>
                <a:off x="1639" y="5529"/>
                <a:ext cx="675" cy="3054"/>
              </a:xfrm>
              <a:prstGeom prst="bentConnector3">
                <a:avLst>
                  <a:gd name="adj1" fmla="val 50074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2" name="肘形连接符 81"/>
              <p:cNvCxnSpPr>
                <a:stCxn id="25" idx="3"/>
                <a:endCxn id="27" idx="1"/>
              </p:cNvCxnSpPr>
              <p:nvPr/>
            </p:nvCxnSpPr>
            <p:spPr>
              <a:xfrm flipV="1">
                <a:off x="1639" y="3924"/>
                <a:ext cx="675" cy="1605"/>
              </a:xfrm>
              <a:prstGeom prst="bentConnector3">
                <a:avLst>
                  <a:gd name="adj1" fmla="val 50074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>
                <a:stCxn id="39" idx="3"/>
                <a:endCxn id="33" idx="1"/>
              </p:cNvCxnSpPr>
              <p:nvPr/>
            </p:nvCxnSpPr>
            <p:spPr>
              <a:xfrm>
                <a:off x="10461" y="2084"/>
                <a:ext cx="1373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84" name="矩形 83"/>
              <p:cNvSpPr/>
              <p:nvPr/>
            </p:nvSpPr>
            <p:spPr>
              <a:xfrm>
                <a:off x="11834" y="6139"/>
                <a:ext cx="2721" cy="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高端压铸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铝材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11834" y="6815"/>
                <a:ext cx="2721" cy="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高强高导线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sp>
            <p:nvSpPr>
              <p:cNvPr id="87" name="矩形 86"/>
              <p:cNvSpPr/>
              <p:nvPr/>
            </p:nvSpPr>
            <p:spPr>
              <a:xfrm>
                <a:off x="11834" y="7491"/>
                <a:ext cx="2721" cy="5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热传输用</a:t>
                </a:r>
                <a:r>
                  <a:rPr lang="zh-CN" altLang="en-US" sz="1400" dirty="0" smtClean="0">
                    <a:solidFill>
                      <a:schemeClr val="tx1"/>
                    </a:solidFill>
                    <a:latin typeface="MiSans" panose="00000500000000000000" pitchFamily="34" charset="-122"/>
                    <a:ea typeface="MiSans" panose="00000500000000000000" pitchFamily="34" charset="-122"/>
                  </a:rPr>
                  <a:t>板带材</a:t>
                </a:r>
                <a:endParaRPr lang="zh-CN" altLang="en-US" sz="1400" dirty="0" smtClean="0">
                  <a:solidFill>
                    <a:schemeClr val="tx1"/>
                  </a:solidFill>
                  <a:latin typeface="MiSans" panose="00000500000000000000" pitchFamily="34" charset="-122"/>
                  <a:ea typeface="MiSans" panose="00000500000000000000" pitchFamily="34" charset="-122"/>
                </a:endParaRPr>
              </a:p>
            </p:txBody>
          </p:sp>
          <p:cxnSp>
            <p:nvCxnSpPr>
              <p:cNvPr id="88" name="肘形连接符 87"/>
              <p:cNvCxnSpPr>
                <a:stCxn id="50" idx="3"/>
                <a:endCxn id="42" idx="1"/>
              </p:cNvCxnSpPr>
              <p:nvPr/>
            </p:nvCxnSpPr>
            <p:spPr>
              <a:xfrm flipV="1">
                <a:off x="10461" y="3042"/>
                <a:ext cx="1373" cy="1449"/>
              </a:xfrm>
              <a:prstGeom prst="bentConnector3">
                <a:avLst>
                  <a:gd name="adj1" fmla="val 50036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0" name="肘形连接符 89"/>
              <p:cNvCxnSpPr>
                <a:stCxn id="50" idx="3"/>
                <a:endCxn id="36" idx="1"/>
              </p:cNvCxnSpPr>
              <p:nvPr/>
            </p:nvCxnSpPr>
            <p:spPr>
              <a:xfrm flipV="1">
                <a:off x="10461" y="4394"/>
                <a:ext cx="1373" cy="97"/>
              </a:xfrm>
              <a:prstGeom prst="bentConnector3">
                <a:avLst>
                  <a:gd name="adj1" fmla="val 50036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1" name="肘形连接符 90"/>
              <p:cNvCxnSpPr>
                <a:stCxn id="50" idx="3"/>
                <a:endCxn id="38" idx="1"/>
              </p:cNvCxnSpPr>
              <p:nvPr/>
            </p:nvCxnSpPr>
            <p:spPr>
              <a:xfrm>
                <a:off x="10461" y="4491"/>
                <a:ext cx="1373" cy="579"/>
              </a:xfrm>
              <a:prstGeom prst="bentConnector3">
                <a:avLst>
                  <a:gd name="adj1" fmla="val 50036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2" name="肘形连接符 91"/>
              <p:cNvCxnSpPr>
                <a:stCxn id="50" idx="3"/>
                <a:endCxn id="35" idx="1"/>
              </p:cNvCxnSpPr>
              <p:nvPr/>
            </p:nvCxnSpPr>
            <p:spPr>
              <a:xfrm flipV="1">
                <a:off x="10461" y="3718"/>
                <a:ext cx="1373" cy="773"/>
              </a:xfrm>
              <a:prstGeom prst="bentConnector3">
                <a:avLst>
                  <a:gd name="adj1" fmla="val 50036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3" name="肘形连接符 92"/>
              <p:cNvCxnSpPr>
                <a:stCxn id="50" idx="3"/>
                <a:endCxn id="59" idx="1"/>
              </p:cNvCxnSpPr>
              <p:nvPr/>
            </p:nvCxnSpPr>
            <p:spPr>
              <a:xfrm>
                <a:off x="10461" y="4491"/>
                <a:ext cx="1373" cy="1255"/>
              </a:xfrm>
              <a:prstGeom prst="bentConnector3">
                <a:avLst>
                  <a:gd name="adj1" fmla="val 50036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4" name="肘形连接符 93"/>
              <p:cNvCxnSpPr>
                <a:stCxn id="50" idx="3"/>
                <a:endCxn id="84" idx="1"/>
              </p:cNvCxnSpPr>
              <p:nvPr/>
            </p:nvCxnSpPr>
            <p:spPr>
              <a:xfrm>
                <a:off x="10461" y="4491"/>
                <a:ext cx="1373" cy="1931"/>
              </a:xfrm>
              <a:prstGeom prst="bentConnector3">
                <a:avLst>
                  <a:gd name="adj1" fmla="val 50036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97" name="肘形连接符 96"/>
              <p:cNvCxnSpPr>
                <a:stCxn id="50" idx="3"/>
                <a:endCxn id="85" idx="1"/>
              </p:cNvCxnSpPr>
              <p:nvPr/>
            </p:nvCxnSpPr>
            <p:spPr>
              <a:xfrm>
                <a:off x="10461" y="4491"/>
                <a:ext cx="1373" cy="2607"/>
              </a:xfrm>
              <a:prstGeom prst="bentConnector3">
                <a:avLst>
                  <a:gd name="adj1" fmla="val 50036"/>
                </a:avLst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" name="矩形 1"/>
            <p:cNvSpPr/>
            <p:nvPr/>
          </p:nvSpPr>
          <p:spPr>
            <a:xfrm>
              <a:off x="6192" y="8526"/>
              <a:ext cx="3263" cy="680"/>
            </a:xfrm>
            <a:prstGeom prst="rect">
              <a:avLst/>
            </a:prstGeom>
            <a:solidFill>
              <a:srgbClr val="056EE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400" dirty="0" smtClean="0">
                  <a:solidFill>
                    <a:schemeClr val="bg1"/>
                  </a:solidFill>
                  <a:latin typeface="MiSans" panose="00000500000000000000" pitchFamily="34" charset="-122"/>
                  <a:ea typeface="MiSans" panose="00000500000000000000" pitchFamily="34" charset="-122"/>
                  <a:sym typeface="+mn-ea"/>
                </a:rPr>
                <a:t>全钒液流电池电解液</a:t>
              </a:r>
              <a:endParaRPr lang="zh-CN" altLang="en-US" sz="1400" dirty="0" smtClean="0">
                <a:solidFill>
                  <a:schemeClr val="bg1"/>
                </a:solidFill>
                <a:latin typeface="MiSans" panose="00000500000000000000" pitchFamily="34" charset="-122"/>
                <a:ea typeface="MiSans" panose="00000500000000000000" pitchFamily="34" charset="-122"/>
              </a:endParaRPr>
            </a:p>
          </p:txBody>
        </p:sp>
        <p:cxnSp>
          <p:nvCxnSpPr>
            <p:cNvPr id="3" name="直接连接符 2"/>
            <p:cNvCxnSpPr>
              <a:stCxn id="69" idx="3"/>
              <a:endCxn id="2" idx="1"/>
            </p:cNvCxnSpPr>
            <p:nvPr/>
          </p:nvCxnSpPr>
          <p:spPr>
            <a:xfrm flipV="1">
              <a:off x="5276" y="8866"/>
              <a:ext cx="916" cy="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11106785" y="515620"/>
            <a:ext cx="234950" cy="121920"/>
            <a:chOff x="17491" y="1092"/>
            <a:chExt cx="370" cy="192"/>
          </a:xfrm>
        </p:grpSpPr>
        <p:sp>
          <p:nvSpPr>
            <p:cNvPr id="6" name="Shape 4"/>
            <p:cNvSpPr/>
            <p:nvPr/>
          </p:nvSpPr>
          <p:spPr>
            <a:xfrm>
              <a:off x="17491" y="1092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  <p:sp>
          <p:nvSpPr>
            <p:cNvPr id="7" name="Shape 5"/>
            <p:cNvSpPr/>
            <p:nvPr/>
          </p:nvSpPr>
          <p:spPr>
            <a:xfrm>
              <a:off x="17491" y="1188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  <p:sp>
          <p:nvSpPr>
            <p:cNvPr id="8" name="Shape 6"/>
            <p:cNvSpPr/>
            <p:nvPr/>
          </p:nvSpPr>
          <p:spPr>
            <a:xfrm>
              <a:off x="17491" y="1284"/>
              <a:ext cx="371" cy="0"/>
            </a:xfrm>
            <a:prstGeom prst="line">
              <a:avLst/>
            </a:prstGeom>
            <a:noFill/>
            <a:ln w="31750">
              <a:solidFill>
                <a:srgbClr val="056EE1"/>
              </a:solidFill>
              <a:prstDash val="solid"/>
              <a:headEnd type="none"/>
              <a:tailEnd type="none"/>
            </a:ln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7 0.066667 L 0 0 E" pathEditMode="relative" ptsTypes="">
                                      <p:cBhvr>
                                        <p:cTn id="9" dur="2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0" fill="hold"/>
                                        <p:tgtEl>
                                          <p:spTgt spid="99"/>
                                        </p:tgtEl>
                                      </p:cBhvr>
                                      <p:by x="150000" y="150000"/>
                                      <p:from x="113333" y="113333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EFF6FC"/>
            </a:gs>
            <a:gs pos="100000">
              <a:srgbClr val="BED7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19:39-d3jnsaos8jdo4os5dls0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" y="365760"/>
            <a:ext cx="11826240" cy="649224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7075" y="756100"/>
            <a:ext cx="237324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4" name="Shape 1"/>
          <p:cNvSpPr/>
          <p:nvPr/>
        </p:nvSpPr>
        <p:spPr>
          <a:xfrm>
            <a:off x="667075" y="821637"/>
            <a:ext cx="237324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5" name="Shape 2"/>
          <p:cNvSpPr/>
          <p:nvPr/>
        </p:nvSpPr>
        <p:spPr>
          <a:xfrm>
            <a:off x="667075" y="887173"/>
            <a:ext cx="237324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6" name="Shape 3"/>
          <p:cNvSpPr/>
          <p:nvPr/>
        </p:nvSpPr>
        <p:spPr>
          <a:xfrm>
            <a:off x="462280" y="4294505"/>
            <a:ext cx="774258" cy="762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7" name="Shape 4"/>
          <p:cNvSpPr/>
          <p:nvPr/>
        </p:nvSpPr>
        <p:spPr>
          <a:xfrm>
            <a:off x="730690" y="4332605"/>
            <a:ext cx="566757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</p:sp>
      <p:pic>
        <p:nvPicPr>
          <p:cNvPr id="8" name="Image 1" descr="https://kimi-img.moonshot.cn/pub/slides/slides_tmpl/image/25-10-09-17:19:40-d3jnsb0s8jdo4os5dlv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0" y="984250"/>
            <a:ext cx="4748530" cy="4748530"/>
          </a:xfrm>
          <a:prstGeom prst="rect">
            <a:avLst/>
          </a:prstGeom>
        </p:spPr>
      </p:pic>
      <p:pic>
        <p:nvPicPr>
          <p:cNvPr id="9" name="Image 2" descr="https://kimi-img.moonshot.cn/pub/slides/slides_tmpl/image/25-10-09-17:19:39-d3jnsaos8jdo4os5dlq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98210"/>
            <a:ext cx="12192000" cy="85979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9115" y="1656080"/>
            <a:ext cx="7708900" cy="16344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00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THANKS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485140" y="3115945"/>
            <a:ext cx="6025515" cy="12452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75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感谢</a:t>
            </a:r>
            <a:r>
              <a:rPr lang="zh-CN" altLang="en-US" sz="75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！</a:t>
            </a:r>
            <a:endParaRPr lang="zh-CN" altLang="en-US" sz="7500" dirty="0">
              <a:solidFill>
                <a:srgbClr val="004CC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1000">
                <a:srgbClr val="F0F8FF"/>
              </a:gs>
              <a:gs pos="100000">
                <a:srgbClr val="F0F8FF"/>
              </a:gs>
            </a:gsLst>
            <a:lin ang="5400000" scaled="1"/>
          </a:gradFill>
        </p:spPr>
      </p:sp>
      <p:sp>
        <p:nvSpPr>
          <p:cNvPr id="3" name="Shape 1"/>
          <p:cNvSpPr/>
          <p:nvPr/>
        </p:nvSpPr>
        <p:spPr>
          <a:xfrm>
            <a:off x="0" y="5432425"/>
            <a:ext cx="12192000" cy="864870"/>
          </a:xfrm>
          <a:custGeom>
            <a:avLst/>
            <a:gdLst/>
            <a:ahLst/>
            <a:cxnLst/>
            <a:rect l="l" t="t" r="r" b="b"/>
            <a:pathLst>
              <a:path w="12192000" h="864870">
                <a:moveTo>
                  <a:pt x="12192000" y="61685"/>
                </a:moveTo>
                <a:lnTo>
                  <a:pt x="12192000" y="864870"/>
                </a:lnTo>
                <a:lnTo>
                  <a:pt x="0" y="864870"/>
                </a:lnTo>
                <a:lnTo>
                  <a:pt x="0" y="65089"/>
                </a:lnTo>
                <a:lnTo>
                  <a:pt x="136525" y="45945"/>
                </a:lnTo>
                <a:lnTo>
                  <a:pt x="278130" y="29779"/>
                </a:lnTo>
                <a:lnTo>
                  <a:pt x="420370" y="17017"/>
                </a:lnTo>
                <a:lnTo>
                  <a:pt x="561975" y="8083"/>
                </a:lnTo>
                <a:lnTo>
                  <a:pt x="703580" y="2552"/>
                </a:lnTo>
                <a:lnTo>
                  <a:pt x="845185" y="0"/>
                </a:lnTo>
                <a:lnTo>
                  <a:pt x="986790" y="425"/>
                </a:lnTo>
                <a:lnTo>
                  <a:pt x="1128395" y="3829"/>
                </a:lnTo>
                <a:lnTo>
                  <a:pt x="1270635" y="10210"/>
                </a:lnTo>
                <a:lnTo>
                  <a:pt x="1412240" y="18718"/>
                </a:lnTo>
                <a:lnTo>
                  <a:pt x="1553845" y="29779"/>
                </a:lnTo>
                <a:lnTo>
                  <a:pt x="1695450" y="42967"/>
                </a:lnTo>
                <a:lnTo>
                  <a:pt x="1837055" y="58282"/>
                </a:lnTo>
                <a:lnTo>
                  <a:pt x="1978660" y="75299"/>
                </a:lnTo>
                <a:lnTo>
                  <a:pt x="2120265" y="94017"/>
                </a:lnTo>
                <a:lnTo>
                  <a:pt x="2262505" y="114437"/>
                </a:lnTo>
                <a:lnTo>
                  <a:pt x="2404110" y="136133"/>
                </a:lnTo>
                <a:lnTo>
                  <a:pt x="2545715" y="159105"/>
                </a:lnTo>
                <a:lnTo>
                  <a:pt x="2687320" y="183354"/>
                </a:lnTo>
                <a:lnTo>
                  <a:pt x="2828925" y="208454"/>
                </a:lnTo>
                <a:lnTo>
                  <a:pt x="2970530" y="233979"/>
                </a:lnTo>
                <a:lnTo>
                  <a:pt x="3112770" y="260354"/>
                </a:lnTo>
                <a:lnTo>
                  <a:pt x="3254375" y="286730"/>
                </a:lnTo>
                <a:lnTo>
                  <a:pt x="3395980" y="313957"/>
                </a:lnTo>
                <a:lnTo>
                  <a:pt x="3537585" y="340758"/>
                </a:lnTo>
                <a:lnTo>
                  <a:pt x="3679190" y="367559"/>
                </a:lnTo>
                <a:lnTo>
                  <a:pt x="3820795" y="394360"/>
                </a:lnTo>
                <a:lnTo>
                  <a:pt x="3963035" y="420736"/>
                </a:lnTo>
                <a:lnTo>
                  <a:pt x="4104640" y="446261"/>
                </a:lnTo>
                <a:lnTo>
                  <a:pt x="4246245" y="471361"/>
                </a:lnTo>
                <a:lnTo>
                  <a:pt x="4387850" y="495609"/>
                </a:lnTo>
                <a:lnTo>
                  <a:pt x="4529455" y="518582"/>
                </a:lnTo>
                <a:lnTo>
                  <a:pt x="4671060" y="540278"/>
                </a:lnTo>
                <a:lnTo>
                  <a:pt x="4813300" y="560698"/>
                </a:lnTo>
                <a:lnTo>
                  <a:pt x="4954905" y="579416"/>
                </a:lnTo>
                <a:lnTo>
                  <a:pt x="5096510" y="596433"/>
                </a:lnTo>
                <a:lnTo>
                  <a:pt x="5238115" y="611748"/>
                </a:lnTo>
                <a:lnTo>
                  <a:pt x="5379720" y="624936"/>
                </a:lnTo>
                <a:lnTo>
                  <a:pt x="5521325" y="635996"/>
                </a:lnTo>
                <a:lnTo>
                  <a:pt x="5662930" y="644505"/>
                </a:lnTo>
                <a:lnTo>
                  <a:pt x="5805170" y="650886"/>
                </a:lnTo>
                <a:lnTo>
                  <a:pt x="5946775" y="654289"/>
                </a:lnTo>
                <a:lnTo>
                  <a:pt x="6088380" y="654715"/>
                </a:lnTo>
                <a:lnTo>
                  <a:pt x="6108065" y="654289"/>
                </a:lnTo>
                <a:lnTo>
                  <a:pt x="6128385" y="654715"/>
                </a:lnTo>
                <a:lnTo>
                  <a:pt x="6269990" y="654289"/>
                </a:lnTo>
                <a:lnTo>
                  <a:pt x="6411595" y="650886"/>
                </a:lnTo>
                <a:lnTo>
                  <a:pt x="6553835" y="644505"/>
                </a:lnTo>
                <a:lnTo>
                  <a:pt x="6695440" y="635996"/>
                </a:lnTo>
                <a:lnTo>
                  <a:pt x="6837045" y="624936"/>
                </a:lnTo>
                <a:lnTo>
                  <a:pt x="6978650" y="611748"/>
                </a:lnTo>
                <a:lnTo>
                  <a:pt x="7120255" y="596433"/>
                </a:lnTo>
                <a:lnTo>
                  <a:pt x="7261860" y="579416"/>
                </a:lnTo>
                <a:lnTo>
                  <a:pt x="7403465" y="560698"/>
                </a:lnTo>
                <a:lnTo>
                  <a:pt x="7545705" y="540278"/>
                </a:lnTo>
                <a:lnTo>
                  <a:pt x="7687310" y="518582"/>
                </a:lnTo>
                <a:lnTo>
                  <a:pt x="7828915" y="495609"/>
                </a:lnTo>
                <a:lnTo>
                  <a:pt x="7970520" y="471361"/>
                </a:lnTo>
                <a:lnTo>
                  <a:pt x="8112125" y="446261"/>
                </a:lnTo>
                <a:lnTo>
                  <a:pt x="8253730" y="420736"/>
                </a:lnTo>
                <a:lnTo>
                  <a:pt x="8395970" y="394360"/>
                </a:lnTo>
                <a:lnTo>
                  <a:pt x="8537575" y="367559"/>
                </a:lnTo>
                <a:lnTo>
                  <a:pt x="8679180" y="340758"/>
                </a:lnTo>
                <a:lnTo>
                  <a:pt x="8820785" y="313957"/>
                </a:lnTo>
                <a:lnTo>
                  <a:pt x="8962390" y="286730"/>
                </a:lnTo>
                <a:lnTo>
                  <a:pt x="9103995" y="260354"/>
                </a:lnTo>
                <a:lnTo>
                  <a:pt x="9246235" y="233979"/>
                </a:lnTo>
                <a:lnTo>
                  <a:pt x="9387840" y="208454"/>
                </a:lnTo>
                <a:lnTo>
                  <a:pt x="9529445" y="183354"/>
                </a:lnTo>
                <a:lnTo>
                  <a:pt x="9671050" y="159105"/>
                </a:lnTo>
                <a:lnTo>
                  <a:pt x="9812655" y="136133"/>
                </a:lnTo>
                <a:lnTo>
                  <a:pt x="9954260" y="114437"/>
                </a:lnTo>
                <a:lnTo>
                  <a:pt x="10096500" y="94017"/>
                </a:lnTo>
                <a:lnTo>
                  <a:pt x="10238105" y="75299"/>
                </a:lnTo>
                <a:lnTo>
                  <a:pt x="10379710" y="58282"/>
                </a:lnTo>
                <a:lnTo>
                  <a:pt x="10521315" y="42967"/>
                </a:lnTo>
                <a:lnTo>
                  <a:pt x="10662920" y="29779"/>
                </a:lnTo>
                <a:lnTo>
                  <a:pt x="10804525" y="18718"/>
                </a:lnTo>
                <a:lnTo>
                  <a:pt x="10946130" y="10210"/>
                </a:lnTo>
                <a:lnTo>
                  <a:pt x="11088370" y="3829"/>
                </a:lnTo>
                <a:lnTo>
                  <a:pt x="11229975" y="425"/>
                </a:lnTo>
                <a:lnTo>
                  <a:pt x="11371580" y="0"/>
                </a:lnTo>
                <a:lnTo>
                  <a:pt x="11513185" y="2552"/>
                </a:lnTo>
                <a:lnTo>
                  <a:pt x="11654790" y="8083"/>
                </a:lnTo>
                <a:lnTo>
                  <a:pt x="11796395" y="17017"/>
                </a:lnTo>
                <a:lnTo>
                  <a:pt x="11938635" y="29779"/>
                </a:lnTo>
                <a:lnTo>
                  <a:pt x="12080240" y="45945"/>
                </a:lnTo>
                <a:lnTo>
                  <a:pt x="12192000" y="61685"/>
                </a:lnTo>
                <a:close/>
              </a:path>
            </a:pathLst>
          </a:custGeom>
          <a:gradFill flip="none" rotWithShape="1">
            <a:gsLst>
              <a:gs pos="0">
                <a:srgbClr val="F8AA5C"/>
              </a:gs>
              <a:gs pos="58000">
                <a:srgbClr val="FBCC9D"/>
              </a:gs>
              <a:gs pos="99000">
                <a:srgbClr val="FDEEDE"/>
              </a:gs>
              <a:gs pos="100000">
                <a:srgbClr val="FDEEDE"/>
              </a:gs>
            </a:gsLst>
            <a:lin ang="0" scaled="1"/>
          </a:gradFill>
        </p:spPr>
      </p:sp>
      <p:sp>
        <p:nvSpPr>
          <p:cNvPr id="4" name="Shape 2"/>
          <p:cNvSpPr/>
          <p:nvPr/>
        </p:nvSpPr>
        <p:spPr>
          <a:xfrm>
            <a:off x="0" y="5594985"/>
            <a:ext cx="12192000" cy="1263015"/>
          </a:xfrm>
          <a:custGeom>
            <a:avLst/>
            <a:gdLst/>
            <a:ahLst/>
            <a:cxnLst/>
            <a:rect l="l" t="t" r="r" b="b"/>
            <a:pathLst>
              <a:path w="12192000" h="1263015">
                <a:moveTo>
                  <a:pt x="12192000" y="882546"/>
                </a:moveTo>
                <a:lnTo>
                  <a:pt x="12192000" y="1263015"/>
                </a:lnTo>
                <a:lnTo>
                  <a:pt x="0" y="1263015"/>
                </a:lnTo>
                <a:lnTo>
                  <a:pt x="0" y="65426"/>
                </a:lnTo>
                <a:lnTo>
                  <a:pt x="136525" y="46225"/>
                </a:lnTo>
                <a:lnTo>
                  <a:pt x="278130" y="29869"/>
                </a:lnTo>
                <a:lnTo>
                  <a:pt x="420370" y="17068"/>
                </a:lnTo>
                <a:lnTo>
                  <a:pt x="561975" y="7823"/>
                </a:lnTo>
                <a:lnTo>
                  <a:pt x="703580" y="2845"/>
                </a:lnTo>
                <a:lnTo>
                  <a:pt x="845185" y="0"/>
                </a:lnTo>
                <a:lnTo>
                  <a:pt x="986790" y="711"/>
                </a:lnTo>
                <a:lnTo>
                  <a:pt x="1128395" y="3556"/>
                </a:lnTo>
                <a:lnTo>
                  <a:pt x="1270635" y="9956"/>
                </a:lnTo>
                <a:lnTo>
                  <a:pt x="1412240" y="18490"/>
                </a:lnTo>
                <a:lnTo>
                  <a:pt x="1553845" y="29869"/>
                </a:lnTo>
                <a:lnTo>
                  <a:pt x="1695450" y="42669"/>
                </a:lnTo>
                <a:lnTo>
                  <a:pt x="1837055" y="58315"/>
                </a:lnTo>
                <a:lnTo>
                  <a:pt x="1978660" y="75383"/>
                </a:lnTo>
                <a:lnTo>
                  <a:pt x="2120265" y="93873"/>
                </a:lnTo>
                <a:lnTo>
                  <a:pt x="2262505" y="114496"/>
                </a:lnTo>
                <a:lnTo>
                  <a:pt x="2404110" y="135831"/>
                </a:lnTo>
                <a:lnTo>
                  <a:pt x="2545715" y="159299"/>
                </a:lnTo>
                <a:lnTo>
                  <a:pt x="2687320" y="183479"/>
                </a:lnTo>
                <a:lnTo>
                  <a:pt x="2828925" y="208369"/>
                </a:lnTo>
                <a:lnTo>
                  <a:pt x="2970530" y="233971"/>
                </a:lnTo>
                <a:lnTo>
                  <a:pt x="3112770" y="260283"/>
                </a:lnTo>
                <a:lnTo>
                  <a:pt x="3254375" y="286596"/>
                </a:lnTo>
                <a:lnTo>
                  <a:pt x="3395980" y="314331"/>
                </a:lnTo>
                <a:lnTo>
                  <a:pt x="3537585" y="340644"/>
                </a:lnTo>
                <a:lnTo>
                  <a:pt x="3679190" y="367668"/>
                </a:lnTo>
                <a:lnTo>
                  <a:pt x="3820795" y="394692"/>
                </a:lnTo>
                <a:lnTo>
                  <a:pt x="3963035" y="421005"/>
                </a:lnTo>
                <a:lnTo>
                  <a:pt x="4104640" y="446607"/>
                </a:lnTo>
                <a:lnTo>
                  <a:pt x="4246245" y="471497"/>
                </a:lnTo>
                <a:lnTo>
                  <a:pt x="4387850" y="495676"/>
                </a:lnTo>
                <a:lnTo>
                  <a:pt x="4529455" y="518434"/>
                </a:lnTo>
                <a:lnTo>
                  <a:pt x="4671060" y="540479"/>
                </a:lnTo>
                <a:lnTo>
                  <a:pt x="4813300" y="561103"/>
                </a:lnTo>
                <a:lnTo>
                  <a:pt x="4954905" y="579593"/>
                </a:lnTo>
                <a:lnTo>
                  <a:pt x="5096510" y="596661"/>
                </a:lnTo>
                <a:lnTo>
                  <a:pt x="5238115" y="611595"/>
                </a:lnTo>
                <a:lnTo>
                  <a:pt x="5379720" y="625107"/>
                </a:lnTo>
                <a:lnTo>
                  <a:pt x="5521325" y="636486"/>
                </a:lnTo>
                <a:lnTo>
                  <a:pt x="5662930" y="645019"/>
                </a:lnTo>
                <a:lnTo>
                  <a:pt x="5805170" y="650709"/>
                </a:lnTo>
                <a:lnTo>
                  <a:pt x="5946775" y="654265"/>
                </a:lnTo>
                <a:lnTo>
                  <a:pt x="6088380" y="654976"/>
                </a:lnTo>
                <a:lnTo>
                  <a:pt x="6108065" y="654265"/>
                </a:lnTo>
                <a:lnTo>
                  <a:pt x="6128385" y="654976"/>
                </a:lnTo>
                <a:lnTo>
                  <a:pt x="6269990" y="654265"/>
                </a:lnTo>
                <a:lnTo>
                  <a:pt x="6411595" y="650709"/>
                </a:lnTo>
                <a:lnTo>
                  <a:pt x="6553835" y="645019"/>
                </a:lnTo>
                <a:lnTo>
                  <a:pt x="6695440" y="636486"/>
                </a:lnTo>
                <a:lnTo>
                  <a:pt x="6837045" y="625107"/>
                </a:lnTo>
                <a:lnTo>
                  <a:pt x="6978650" y="611595"/>
                </a:lnTo>
                <a:lnTo>
                  <a:pt x="7120255" y="596661"/>
                </a:lnTo>
                <a:lnTo>
                  <a:pt x="7261860" y="579593"/>
                </a:lnTo>
                <a:lnTo>
                  <a:pt x="7403465" y="561103"/>
                </a:lnTo>
                <a:lnTo>
                  <a:pt x="7545705" y="540479"/>
                </a:lnTo>
                <a:lnTo>
                  <a:pt x="7687310" y="518434"/>
                </a:lnTo>
                <a:lnTo>
                  <a:pt x="7828915" y="495676"/>
                </a:lnTo>
                <a:lnTo>
                  <a:pt x="7970520" y="471497"/>
                </a:lnTo>
                <a:lnTo>
                  <a:pt x="8112125" y="446607"/>
                </a:lnTo>
                <a:lnTo>
                  <a:pt x="8253730" y="421005"/>
                </a:lnTo>
                <a:lnTo>
                  <a:pt x="8395970" y="394692"/>
                </a:lnTo>
                <a:lnTo>
                  <a:pt x="8537575" y="367668"/>
                </a:lnTo>
                <a:lnTo>
                  <a:pt x="8679180" y="340644"/>
                </a:lnTo>
                <a:lnTo>
                  <a:pt x="8820785" y="314331"/>
                </a:lnTo>
                <a:lnTo>
                  <a:pt x="8962390" y="286596"/>
                </a:lnTo>
                <a:lnTo>
                  <a:pt x="9103995" y="260283"/>
                </a:lnTo>
                <a:lnTo>
                  <a:pt x="9246235" y="233971"/>
                </a:lnTo>
                <a:lnTo>
                  <a:pt x="9387840" y="208369"/>
                </a:lnTo>
                <a:lnTo>
                  <a:pt x="9529445" y="183479"/>
                </a:lnTo>
                <a:lnTo>
                  <a:pt x="9671050" y="159299"/>
                </a:lnTo>
                <a:lnTo>
                  <a:pt x="9812655" y="135831"/>
                </a:lnTo>
                <a:lnTo>
                  <a:pt x="9954260" y="114496"/>
                </a:lnTo>
                <a:lnTo>
                  <a:pt x="10096500" y="93873"/>
                </a:lnTo>
                <a:lnTo>
                  <a:pt x="10238105" y="75383"/>
                </a:lnTo>
                <a:lnTo>
                  <a:pt x="10379710" y="58315"/>
                </a:lnTo>
                <a:lnTo>
                  <a:pt x="10521315" y="42669"/>
                </a:lnTo>
                <a:lnTo>
                  <a:pt x="10662920" y="29869"/>
                </a:lnTo>
                <a:lnTo>
                  <a:pt x="10804525" y="18490"/>
                </a:lnTo>
                <a:lnTo>
                  <a:pt x="10946130" y="9956"/>
                </a:lnTo>
                <a:lnTo>
                  <a:pt x="11088370" y="3556"/>
                </a:lnTo>
                <a:lnTo>
                  <a:pt x="11229975" y="711"/>
                </a:lnTo>
                <a:lnTo>
                  <a:pt x="11371580" y="0"/>
                </a:lnTo>
                <a:lnTo>
                  <a:pt x="11513185" y="2845"/>
                </a:lnTo>
                <a:lnTo>
                  <a:pt x="11654790" y="7823"/>
                </a:lnTo>
                <a:lnTo>
                  <a:pt x="11796395" y="17068"/>
                </a:lnTo>
                <a:lnTo>
                  <a:pt x="11938635" y="29869"/>
                </a:lnTo>
                <a:lnTo>
                  <a:pt x="12080240" y="46225"/>
                </a:lnTo>
                <a:lnTo>
                  <a:pt x="12192000" y="61871"/>
                </a:lnTo>
                <a:lnTo>
                  <a:pt x="12192000" y="882546"/>
                </a:lnTo>
                <a:close/>
              </a:path>
            </a:pathLst>
          </a:custGeom>
          <a:solidFill>
            <a:srgbClr val="056EE1"/>
          </a:solidFill>
        </p:spPr>
      </p:sp>
      <p:pic>
        <p:nvPicPr>
          <p:cNvPr id="5" name="Image 0" descr="https://kimi-img.moonshot.cn/pub/slides/slides_tmpl/image/25-10-09-17:19:39-d3jnsaos8jdo4os5dlu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4490" y="962025"/>
            <a:ext cx="6382385" cy="61080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25420" y="2994025"/>
            <a:ext cx="6598920" cy="18078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zh-CN" alt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钪</a:t>
            </a:r>
            <a:r>
              <a:rPr 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原料供应格局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12000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01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48360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3" name="Shape 1"/>
          <p:cNvSpPr/>
          <p:nvPr/>
        </p:nvSpPr>
        <p:spPr>
          <a:xfrm>
            <a:off x="1122291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4" name="Shape 2"/>
          <p:cNvSpPr/>
          <p:nvPr/>
        </p:nvSpPr>
        <p:spPr>
          <a:xfrm>
            <a:off x="1396222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5" name="Shape 3"/>
          <p:cNvSpPr/>
          <p:nvPr>
            <p:custDataLst>
              <p:tags r:id="rId1"/>
            </p:custDataLst>
          </p:nvPr>
        </p:nvSpPr>
        <p:spPr>
          <a:xfrm>
            <a:off x="1101090" y="1397000"/>
            <a:ext cx="4817110" cy="4079875"/>
          </a:xfrm>
          <a:custGeom>
            <a:avLst/>
            <a:gdLst/>
            <a:ahLst/>
            <a:cxnLst/>
            <a:rect l="l" t="t" r="r" b="b"/>
            <a:pathLst>
              <a:path w="4817110" h="4079875">
                <a:moveTo>
                  <a:pt x="603" y="679979"/>
                </a:moveTo>
                <a:lnTo>
                  <a:pt x="0" y="661895"/>
                </a:lnTo>
                <a:cubicBezTo>
                  <a:pt x="-10849" y="288750"/>
                  <a:pt x="364659" y="-8439"/>
                  <a:pt x="663618" y="0"/>
                </a:cubicBezTo>
                <a:lnTo>
                  <a:pt x="679892" y="0"/>
                </a:lnTo>
                <a:lnTo>
                  <a:pt x="4137218" y="0"/>
                </a:lnTo>
                <a:lnTo>
                  <a:pt x="4155300" y="0"/>
                </a:lnTo>
                <a:cubicBezTo>
                  <a:pt x="4528397" y="-10851"/>
                  <a:pt x="4825548" y="364705"/>
                  <a:pt x="4817110" y="663703"/>
                </a:cubicBezTo>
                <a:lnTo>
                  <a:pt x="4817110" y="679979"/>
                </a:lnTo>
                <a:lnTo>
                  <a:pt x="4817110" y="3399896"/>
                </a:lnTo>
                <a:lnTo>
                  <a:pt x="4817110" y="3417980"/>
                </a:lnTo>
                <a:cubicBezTo>
                  <a:pt x="4827959" y="3791125"/>
                  <a:pt x="4452451" y="4088314"/>
                  <a:pt x="4153492" y="4079875"/>
                </a:cubicBezTo>
                <a:lnTo>
                  <a:pt x="4137218" y="4079875"/>
                </a:lnTo>
                <a:lnTo>
                  <a:pt x="779345" y="4079875"/>
                </a:lnTo>
                <a:lnTo>
                  <a:pt x="784769" y="4079875"/>
                </a:lnTo>
                <a:lnTo>
                  <a:pt x="789591" y="4079875"/>
                </a:lnTo>
                <a:lnTo>
                  <a:pt x="603" y="4079875"/>
                </a:lnTo>
                <a:lnTo>
                  <a:pt x="603" y="3428831"/>
                </a:lnTo>
                <a:lnTo>
                  <a:pt x="0" y="3416172"/>
                </a:lnTo>
                <a:lnTo>
                  <a:pt x="603" y="3399896"/>
                </a:lnTo>
                <a:lnTo>
                  <a:pt x="603" y="3300431"/>
                </a:lnTo>
                <a:lnTo>
                  <a:pt x="603" y="3299225"/>
                </a:lnTo>
                <a:lnTo>
                  <a:pt x="0" y="3277524"/>
                </a:lnTo>
                <a:lnTo>
                  <a:pt x="603" y="3255219"/>
                </a:lnTo>
                <a:lnTo>
                  <a:pt x="603" y="679979"/>
                </a:lnTo>
                <a:close/>
                <a:moveTo>
                  <a:pt x="824550" y="4079875"/>
                </a:moveTo>
                <a:lnTo>
                  <a:pt x="789591" y="4079875"/>
                </a:lnTo>
                <a:lnTo>
                  <a:pt x="804660" y="4079875"/>
                </a:lnTo>
                <a:lnTo>
                  <a:pt x="824550" y="40798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>
            <a:solidFill>
              <a:srgbClr val="1D3EBF"/>
            </a:solidFill>
            <a:prstDash val="solid"/>
          </a:ln>
        </p:spPr>
      </p:sp>
      <p:sp>
        <p:nvSpPr>
          <p:cNvPr id="6" name="Shape 4"/>
          <p:cNvSpPr/>
          <p:nvPr>
            <p:custDataLst>
              <p:tags r:id="rId2"/>
            </p:custDataLst>
          </p:nvPr>
        </p:nvSpPr>
        <p:spPr>
          <a:xfrm>
            <a:off x="672465" y="4773295"/>
            <a:ext cx="1233170" cy="1233170"/>
          </a:xfrm>
          <a:prstGeom prst="ellipse">
            <a:avLst/>
          </a:prstGeom>
          <a:solidFill>
            <a:srgbClr val="FFFFFF">
              <a:alpha val="0"/>
            </a:srgbClr>
          </a:solidFill>
        </p:spPr>
      </p:sp>
      <p:sp>
        <p:nvSpPr>
          <p:cNvPr id="7" name="Shape 5"/>
          <p:cNvSpPr/>
          <p:nvPr>
            <p:custDataLst>
              <p:tags r:id="rId3"/>
            </p:custDataLst>
          </p:nvPr>
        </p:nvSpPr>
        <p:spPr>
          <a:xfrm>
            <a:off x="784571" y="4885401"/>
            <a:ext cx="1008957" cy="1008957"/>
          </a:xfrm>
          <a:prstGeom prst="ellipse">
            <a:avLst/>
          </a:prstGeom>
          <a:solidFill>
            <a:srgbClr val="1D3EBF"/>
          </a:solidFill>
        </p:spPr>
      </p:sp>
      <p:sp>
        <p:nvSpPr>
          <p:cNvPr id="8" name="Shape 6"/>
          <p:cNvSpPr/>
          <p:nvPr>
            <p:custDataLst>
              <p:tags r:id="rId4"/>
            </p:custDataLst>
          </p:nvPr>
        </p:nvSpPr>
        <p:spPr>
          <a:xfrm>
            <a:off x="6592570" y="1397000"/>
            <a:ext cx="4817110" cy="4079875"/>
          </a:xfrm>
          <a:custGeom>
            <a:avLst/>
            <a:gdLst/>
            <a:ahLst/>
            <a:cxnLst/>
            <a:rect l="l" t="t" r="r" b="b"/>
            <a:pathLst>
              <a:path w="4817110" h="4079875">
                <a:moveTo>
                  <a:pt x="603" y="679979"/>
                </a:moveTo>
                <a:lnTo>
                  <a:pt x="0" y="661895"/>
                </a:lnTo>
                <a:cubicBezTo>
                  <a:pt x="-10849" y="288750"/>
                  <a:pt x="364659" y="-8439"/>
                  <a:pt x="663618" y="0"/>
                </a:cubicBezTo>
                <a:lnTo>
                  <a:pt x="679892" y="0"/>
                </a:lnTo>
                <a:lnTo>
                  <a:pt x="4137218" y="0"/>
                </a:lnTo>
                <a:lnTo>
                  <a:pt x="4155300" y="0"/>
                </a:lnTo>
                <a:cubicBezTo>
                  <a:pt x="4528397" y="-10851"/>
                  <a:pt x="4825548" y="364705"/>
                  <a:pt x="4817110" y="663703"/>
                </a:cubicBezTo>
                <a:lnTo>
                  <a:pt x="4817110" y="679979"/>
                </a:lnTo>
                <a:lnTo>
                  <a:pt x="4817110" y="3399896"/>
                </a:lnTo>
                <a:lnTo>
                  <a:pt x="4817110" y="3417980"/>
                </a:lnTo>
                <a:cubicBezTo>
                  <a:pt x="4827959" y="3791125"/>
                  <a:pt x="4452451" y="4088314"/>
                  <a:pt x="4153492" y="4079875"/>
                </a:cubicBezTo>
                <a:lnTo>
                  <a:pt x="4137218" y="4079875"/>
                </a:lnTo>
                <a:lnTo>
                  <a:pt x="779345" y="4079875"/>
                </a:lnTo>
                <a:lnTo>
                  <a:pt x="784769" y="4079875"/>
                </a:lnTo>
                <a:lnTo>
                  <a:pt x="789591" y="4079875"/>
                </a:lnTo>
                <a:lnTo>
                  <a:pt x="603" y="4079875"/>
                </a:lnTo>
                <a:lnTo>
                  <a:pt x="603" y="3428831"/>
                </a:lnTo>
                <a:lnTo>
                  <a:pt x="0" y="3416172"/>
                </a:lnTo>
                <a:lnTo>
                  <a:pt x="603" y="3399896"/>
                </a:lnTo>
                <a:lnTo>
                  <a:pt x="603" y="3300431"/>
                </a:lnTo>
                <a:lnTo>
                  <a:pt x="603" y="3299225"/>
                </a:lnTo>
                <a:lnTo>
                  <a:pt x="0" y="3277524"/>
                </a:lnTo>
                <a:lnTo>
                  <a:pt x="603" y="3255219"/>
                </a:lnTo>
                <a:lnTo>
                  <a:pt x="603" y="679979"/>
                </a:lnTo>
                <a:close/>
                <a:moveTo>
                  <a:pt x="824550" y="4079875"/>
                </a:moveTo>
                <a:lnTo>
                  <a:pt x="789591" y="4079875"/>
                </a:lnTo>
                <a:lnTo>
                  <a:pt x="804660" y="4079875"/>
                </a:lnTo>
                <a:lnTo>
                  <a:pt x="824550" y="4079875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>
            <a:solidFill>
              <a:srgbClr val="1D3EBF"/>
            </a:solidFill>
            <a:prstDash val="solid"/>
          </a:ln>
        </p:spPr>
      </p:sp>
      <p:sp>
        <p:nvSpPr>
          <p:cNvPr id="9" name="Shape 7"/>
          <p:cNvSpPr/>
          <p:nvPr>
            <p:custDataLst>
              <p:tags r:id="rId5"/>
            </p:custDataLst>
          </p:nvPr>
        </p:nvSpPr>
        <p:spPr>
          <a:xfrm>
            <a:off x="6163945" y="4773295"/>
            <a:ext cx="1233170" cy="1233170"/>
          </a:xfrm>
          <a:prstGeom prst="ellipse">
            <a:avLst/>
          </a:prstGeom>
          <a:solidFill>
            <a:srgbClr val="FFFFFF">
              <a:alpha val="0"/>
            </a:srgbClr>
          </a:solidFill>
        </p:spPr>
      </p:sp>
      <p:sp>
        <p:nvSpPr>
          <p:cNvPr id="10" name="Shape 8"/>
          <p:cNvSpPr/>
          <p:nvPr>
            <p:custDataLst>
              <p:tags r:id="rId6"/>
            </p:custDataLst>
          </p:nvPr>
        </p:nvSpPr>
        <p:spPr>
          <a:xfrm>
            <a:off x="6276051" y="4885401"/>
            <a:ext cx="1008957" cy="1008957"/>
          </a:xfrm>
          <a:prstGeom prst="ellipse">
            <a:avLst/>
          </a:prstGeom>
          <a:solidFill>
            <a:srgbClr val="1D3EBF"/>
          </a:solidFill>
        </p:spPr>
      </p:sp>
      <p:sp>
        <p:nvSpPr>
          <p:cNvPr id="11" name="Text 9"/>
          <p:cNvSpPr/>
          <p:nvPr/>
        </p:nvSpPr>
        <p:spPr>
          <a:xfrm>
            <a:off x="1192530" y="577850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国内氧化钪产能集中，潜在供应近200吨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3" name="Shape 11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4" name="Shape 12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5" name="Text 13"/>
          <p:cNvSpPr/>
          <p:nvPr>
            <p:custDataLst>
              <p:tags r:id="rId7"/>
            </p:custDataLst>
          </p:nvPr>
        </p:nvSpPr>
        <p:spPr>
          <a:xfrm>
            <a:off x="895350" y="5067300"/>
            <a:ext cx="788035" cy="6438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16" name="Text 14"/>
          <p:cNvSpPr/>
          <p:nvPr>
            <p:custDataLst>
              <p:tags r:id="rId8"/>
            </p:custDataLst>
          </p:nvPr>
        </p:nvSpPr>
        <p:spPr>
          <a:xfrm>
            <a:off x="1249680" y="1918970"/>
            <a:ext cx="4465320" cy="39624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自有原料企业产能超125吨</a:t>
            </a:r>
            <a:endParaRPr lang="en-US" sz="1600" dirty="0"/>
          </a:p>
        </p:txBody>
      </p:sp>
      <p:sp>
        <p:nvSpPr>
          <p:cNvPr id="17" name="Text 15"/>
          <p:cNvSpPr/>
          <p:nvPr>
            <p:custDataLst>
              <p:tags r:id="rId9"/>
            </p:custDataLst>
          </p:nvPr>
        </p:nvSpPr>
        <p:spPr>
          <a:xfrm>
            <a:off x="1286510" y="2506345"/>
            <a:ext cx="4392295" cy="1554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国内具备钛白废酸、锆液废酸、镍钴废副等自有钪原料来源并实现氧化钪量产的企业仅5至6家，总产能超过125吨，近期有一家企业退出市场，实际有效产能略有收缩。</a:t>
            </a:r>
            <a:endParaRPr lang="en-US" sz="1600" dirty="0"/>
          </a:p>
        </p:txBody>
      </p:sp>
      <p:sp>
        <p:nvSpPr>
          <p:cNvPr id="18" name="Text 16"/>
          <p:cNvSpPr/>
          <p:nvPr>
            <p:custDataLst>
              <p:tags r:id="rId10"/>
            </p:custDataLst>
          </p:nvPr>
        </p:nvSpPr>
        <p:spPr>
          <a:xfrm>
            <a:off x="6386830" y="5067300"/>
            <a:ext cx="788035" cy="6438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19" name="Text 17"/>
          <p:cNvSpPr/>
          <p:nvPr>
            <p:custDataLst>
              <p:tags r:id="rId11"/>
            </p:custDataLst>
          </p:nvPr>
        </p:nvSpPr>
        <p:spPr>
          <a:xfrm>
            <a:off x="6741160" y="1918970"/>
            <a:ext cx="4465320" cy="39624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提纯企业与镍钴资源补充供应</a:t>
            </a:r>
            <a:endParaRPr lang="en-US" sz="1600" dirty="0"/>
          </a:p>
        </p:txBody>
      </p:sp>
      <p:sp>
        <p:nvSpPr>
          <p:cNvPr id="20" name="Text 18"/>
          <p:cNvSpPr/>
          <p:nvPr>
            <p:custDataLst>
              <p:tags r:id="rId12"/>
            </p:custDataLst>
          </p:nvPr>
        </p:nvSpPr>
        <p:spPr>
          <a:xfrm>
            <a:off x="6777990" y="2506345"/>
            <a:ext cx="4392295" cy="1568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其他</a:t>
            </a: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镍钴行业约8家企业可提供含钪物料，折合氧化钪资源量约100吨；另有4家无原料但具备提纯能力的企业，预估产能70吨。国内氧化钪潜在供应能力综合接近200吨。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4605" y="6308725"/>
            <a:ext cx="12221210" cy="548640"/>
          </a:xfrm>
          <a:prstGeom prst="roundRect">
            <a:avLst>
              <a:gd name="adj" fmla="val 0"/>
            </a:avLst>
          </a:prstGeom>
          <a:solidFill>
            <a:srgbClr val="004CC0"/>
          </a:solidFill>
        </p:spPr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754380" y="1769660"/>
            <a:ext cx="3212560" cy="4269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>
            <a:off x="1008434" y="3294710"/>
            <a:ext cx="2704451" cy="37276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5" name="Shape 3"/>
          <p:cNvSpPr/>
          <p:nvPr>
            <p:custDataLst>
              <p:tags r:id="rId3"/>
            </p:custDataLst>
          </p:nvPr>
        </p:nvSpPr>
        <p:spPr>
          <a:xfrm>
            <a:off x="4480513" y="1510035"/>
            <a:ext cx="3212560" cy="4269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6" name="Shape 4"/>
          <p:cNvSpPr/>
          <p:nvPr>
            <p:custDataLst>
              <p:tags r:id="rId4"/>
            </p:custDataLst>
          </p:nvPr>
        </p:nvSpPr>
        <p:spPr>
          <a:xfrm>
            <a:off x="4734567" y="3035085"/>
            <a:ext cx="2704451" cy="37276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7" name="Shape 5"/>
          <p:cNvSpPr/>
          <p:nvPr>
            <p:custDataLst>
              <p:tags r:id="rId5"/>
            </p:custDataLst>
          </p:nvPr>
        </p:nvSpPr>
        <p:spPr>
          <a:xfrm>
            <a:off x="8206645" y="1250410"/>
            <a:ext cx="3212560" cy="42690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8" name="Shape 6"/>
          <p:cNvSpPr/>
          <p:nvPr>
            <p:custDataLst>
              <p:tags r:id="rId6"/>
            </p:custDataLst>
          </p:nvPr>
        </p:nvSpPr>
        <p:spPr>
          <a:xfrm>
            <a:off x="8460699" y="2775461"/>
            <a:ext cx="2704451" cy="37276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9" name="Shape 7"/>
          <p:cNvSpPr/>
          <p:nvPr>
            <p:custDataLst>
              <p:tags r:id="rId7"/>
            </p:custDataLst>
          </p:nvPr>
        </p:nvSpPr>
        <p:spPr>
          <a:xfrm>
            <a:off x="3964208" y="1523114"/>
            <a:ext cx="527914" cy="4519565"/>
          </a:xfrm>
          <a:custGeom>
            <a:avLst/>
            <a:gdLst/>
            <a:ahLst/>
            <a:cxnLst/>
            <a:rect l="l" t="t" r="r" b="b"/>
            <a:pathLst>
              <a:path w="527914" h="4519565">
                <a:moveTo>
                  <a:pt x="527914" y="0"/>
                </a:moveTo>
                <a:lnTo>
                  <a:pt x="0" y="241314"/>
                </a:lnTo>
                <a:lnTo>
                  <a:pt x="0" y="4519565"/>
                </a:lnTo>
                <a:lnTo>
                  <a:pt x="518353" y="4254708"/>
                </a:lnTo>
                <a:lnTo>
                  <a:pt x="527914" y="0"/>
                </a:lnTo>
                <a:close/>
              </a:path>
            </a:pathLst>
          </a:custGeom>
          <a:solidFill>
            <a:srgbClr val="004CC0"/>
          </a:solidFill>
        </p:spPr>
      </p:sp>
      <p:sp>
        <p:nvSpPr>
          <p:cNvPr id="10" name="Shape 8"/>
          <p:cNvSpPr/>
          <p:nvPr>
            <p:custDataLst>
              <p:tags r:id="rId8"/>
            </p:custDataLst>
          </p:nvPr>
        </p:nvSpPr>
        <p:spPr>
          <a:xfrm>
            <a:off x="7688292" y="1247140"/>
            <a:ext cx="527914" cy="4545724"/>
          </a:xfrm>
          <a:custGeom>
            <a:avLst/>
            <a:gdLst/>
            <a:ahLst/>
            <a:cxnLst/>
            <a:rect l="l" t="t" r="r" b="b"/>
            <a:pathLst>
              <a:path w="527914" h="4545724">
                <a:moveTo>
                  <a:pt x="527914" y="0"/>
                </a:moveTo>
                <a:lnTo>
                  <a:pt x="0" y="242710"/>
                </a:lnTo>
                <a:lnTo>
                  <a:pt x="0" y="4545724"/>
                </a:lnTo>
                <a:lnTo>
                  <a:pt x="518353" y="4279334"/>
                </a:lnTo>
                <a:lnTo>
                  <a:pt x="527914" y="0"/>
                </a:lnTo>
                <a:close/>
              </a:path>
            </a:pathLst>
          </a:custGeom>
          <a:solidFill>
            <a:srgbClr val="004CC0"/>
          </a:solidFill>
        </p:spPr>
      </p:sp>
      <p:sp>
        <p:nvSpPr>
          <p:cNvPr id="11" name="Text 9"/>
          <p:cNvSpPr/>
          <p:nvPr/>
        </p:nvSpPr>
        <p:spPr>
          <a:xfrm>
            <a:off x="1219835" y="589280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海外产能有限，高成本制约商业化进程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3" name="Shape 11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4" name="Shape 12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5" name="Text 13"/>
          <p:cNvSpPr/>
          <p:nvPr>
            <p:custDataLst>
              <p:tags r:id="rId9"/>
            </p:custDataLst>
          </p:nvPr>
        </p:nvSpPr>
        <p:spPr>
          <a:xfrm>
            <a:off x="964726" y="1930535"/>
            <a:ext cx="642649" cy="523240"/>
          </a:xfrm>
          <a:prstGeom prst="rect">
            <a:avLst/>
          </a:prstGeom>
          <a:solidFill>
            <a:srgbClr val="004C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16" name="Text 14"/>
          <p:cNvSpPr/>
          <p:nvPr>
            <p:custDataLst>
              <p:tags r:id="rId10"/>
            </p:custDataLst>
          </p:nvPr>
        </p:nvSpPr>
        <p:spPr>
          <a:xfrm>
            <a:off x="931945" y="2568153"/>
            <a:ext cx="2857430" cy="39624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海外现有产能仅约13吨</a:t>
            </a:r>
            <a:endParaRPr lang="en-US" sz="1600" dirty="0"/>
          </a:p>
        </p:txBody>
      </p:sp>
      <p:sp>
        <p:nvSpPr>
          <p:cNvPr id="17" name="Text 15"/>
          <p:cNvSpPr/>
          <p:nvPr>
            <p:custDataLst>
              <p:tags r:id="rId11"/>
            </p:custDataLst>
          </p:nvPr>
        </p:nvSpPr>
        <p:spPr>
          <a:xfrm>
            <a:off x="932628" y="3400653"/>
            <a:ext cx="2856064" cy="11582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当前海外氧化钪生产企业仅3家，主要分布于日本、加拿大和俄罗斯，合计产能约13吨，规模与中国差距显著。</a:t>
            </a:r>
            <a:endParaRPr lang="en-US" sz="1600" dirty="0"/>
          </a:p>
        </p:txBody>
      </p:sp>
      <p:sp>
        <p:nvSpPr>
          <p:cNvPr id="18" name="Text 16"/>
          <p:cNvSpPr/>
          <p:nvPr>
            <p:custDataLst>
              <p:tags r:id="rId12"/>
            </p:custDataLst>
          </p:nvPr>
        </p:nvSpPr>
        <p:spPr>
          <a:xfrm>
            <a:off x="4690859" y="1670911"/>
            <a:ext cx="695918" cy="616691"/>
          </a:xfrm>
          <a:prstGeom prst="rect">
            <a:avLst/>
          </a:prstGeom>
          <a:solidFill>
            <a:srgbClr val="004CC0"/>
          </a:solidFill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19" name="Text 17"/>
          <p:cNvSpPr/>
          <p:nvPr>
            <p:custDataLst>
              <p:tags r:id="rId13"/>
            </p:custDataLst>
          </p:nvPr>
        </p:nvSpPr>
        <p:spPr>
          <a:xfrm>
            <a:off x="4658077" y="2308528"/>
            <a:ext cx="2857430" cy="7327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勘探项目资源丰富但投产困难</a:t>
            </a:r>
            <a:endParaRPr lang="en-US" sz="1600" dirty="0"/>
          </a:p>
        </p:txBody>
      </p:sp>
      <p:sp>
        <p:nvSpPr>
          <p:cNvPr id="20" name="Text 18"/>
          <p:cNvSpPr/>
          <p:nvPr>
            <p:custDataLst>
              <p:tags r:id="rId14"/>
            </p:custDataLst>
          </p:nvPr>
        </p:nvSpPr>
        <p:spPr>
          <a:xfrm>
            <a:off x="4658760" y="3141028"/>
            <a:ext cx="2856064" cy="14312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欧美、加拿大、澳大利亚多个钪矿项目处于可研阶段，宣称资源量3至4万吨，但投资强度大、提取成本高，商业化前景不明。</a:t>
            </a:r>
            <a:endParaRPr lang="en-US" sz="1600" dirty="0"/>
          </a:p>
        </p:txBody>
      </p:sp>
      <p:sp>
        <p:nvSpPr>
          <p:cNvPr id="21" name="Text 19"/>
          <p:cNvSpPr/>
          <p:nvPr>
            <p:custDataLst>
              <p:tags r:id="rId15"/>
            </p:custDataLst>
          </p:nvPr>
        </p:nvSpPr>
        <p:spPr>
          <a:xfrm>
            <a:off x="8416991" y="1411286"/>
            <a:ext cx="695918" cy="616691"/>
          </a:xfrm>
          <a:prstGeom prst="rect">
            <a:avLst/>
          </a:prstGeom>
          <a:solidFill>
            <a:srgbClr val="004CC0"/>
          </a:solidFill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03</a:t>
            </a:r>
            <a:endParaRPr lang="en-US" sz="1600" dirty="0"/>
          </a:p>
        </p:txBody>
      </p:sp>
      <p:sp>
        <p:nvSpPr>
          <p:cNvPr id="22" name="Text 20"/>
          <p:cNvSpPr/>
          <p:nvPr>
            <p:custDataLst>
              <p:tags r:id="rId16"/>
            </p:custDataLst>
          </p:nvPr>
        </p:nvSpPr>
        <p:spPr>
          <a:xfrm>
            <a:off x="8384210" y="2048903"/>
            <a:ext cx="2857430" cy="7327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000" dirty="0">
                <a:solidFill>
                  <a:srgbClr val="1D3EB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成本远超市场价格难以落地</a:t>
            </a:r>
            <a:endParaRPr lang="en-US" sz="1600" dirty="0"/>
          </a:p>
        </p:txBody>
      </p:sp>
      <p:sp>
        <p:nvSpPr>
          <p:cNvPr id="23" name="Text 21"/>
          <p:cNvSpPr/>
          <p:nvPr>
            <p:custDataLst>
              <p:tags r:id="rId17"/>
            </p:custDataLst>
          </p:nvPr>
        </p:nvSpPr>
        <p:spPr>
          <a:xfrm>
            <a:off x="8384893" y="2881403"/>
            <a:ext cx="2856064" cy="13220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据海外相关人员</a:t>
            </a:r>
            <a:r>
              <a:rPr lang="zh-CN" alt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表示，</a:t>
            </a:r>
            <a:r>
              <a:rPr lang="en-US" sz="16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Sunrise Energy可研报告显示氧化钪成本高达3000美元每千克，远脱离当前市场价格，短期难以形成稳定商业供应。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81000">
                <a:srgbClr val="F0F8FF"/>
              </a:gs>
              <a:gs pos="100000">
                <a:srgbClr val="F0F8FF"/>
              </a:gs>
            </a:gsLst>
            <a:lin ang="5400000" scaled="1"/>
          </a:gradFill>
        </p:spPr>
      </p:sp>
      <p:sp>
        <p:nvSpPr>
          <p:cNvPr id="3" name="Shape 1"/>
          <p:cNvSpPr/>
          <p:nvPr/>
        </p:nvSpPr>
        <p:spPr>
          <a:xfrm>
            <a:off x="0" y="5432425"/>
            <a:ext cx="12192000" cy="864870"/>
          </a:xfrm>
          <a:custGeom>
            <a:avLst/>
            <a:gdLst/>
            <a:ahLst/>
            <a:cxnLst/>
            <a:rect l="l" t="t" r="r" b="b"/>
            <a:pathLst>
              <a:path w="12192000" h="864870">
                <a:moveTo>
                  <a:pt x="12192000" y="61685"/>
                </a:moveTo>
                <a:lnTo>
                  <a:pt x="12192000" y="864870"/>
                </a:lnTo>
                <a:lnTo>
                  <a:pt x="0" y="864870"/>
                </a:lnTo>
                <a:lnTo>
                  <a:pt x="0" y="65089"/>
                </a:lnTo>
                <a:lnTo>
                  <a:pt x="136525" y="45945"/>
                </a:lnTo>
                <a:lnTo>
                  <a:pt x="278130" y="29779"/>
                </a:lnTo>
                <a:lnTo>
                  <a:pt x="420370" y="17017"/>
                </a:lnTo>
                <a:lnTo>
                  <a:pt x="561975" y="8083"/>
                </a:lnTo>
                <a:lnTo>
                  <a:pt x="703580" y="2552"/>
                </a:lnTo>
                <a:lnTo>
                  <a:pt x="845185" y="0"/>
                </a:lnTo>
                <a:lnTo>
                  <a:pt x="986790" y="425"/>
                </a:lnTo>
                <a:lnTo>
                  <a:pt x="1128395" y="3829"/>
                </a:lnTo>
                <a:lnTo>
                  <a:pt x="1270635" y="10210"/>
                </a:lnTo>
                <a:lnTo>
                  <a:pt x="1412240" y="18718"/>
                </a:lnTo>
                <a:lnTo>
                  <a:pt x="1553845" y="29779"/>
                </a:lnTo>
                <a:lnTo>
                  <a:pt x="1695450" y="42967"/>
                </a:lnTo>
                <a:lnTo>
                  <a:pt x="1837055" y="58282"/>
                </a:lnTo>
                <a:lnTo>
                  <a:pt x="1978660" y="75299"/>
                </a:lnTo>
                <a:lnTo>
                  <a:pt x="2120265" y="94017"/>
                </a:lnTo>
                <a:lnTo>
                  <a:pt x="2262505" y="114437"/>
                </a:lnTo>
                <a:lnTo>
                  <a:pt x="2404110" y="136133"/>
                </a:lnTo>
                <a:lnTo>
                  <a:pt x="2545715" y="159105"/>
                </a:lnTo>
                <a:lnTo>
                  <a:pt x="2687320" y="183354"/>
                </a:lnTo>
                <a:lnTo>
                  <a:pt x="2828925" y="208454"/>
                </a:lnTo>
                <a:lnTo>
                  <a:pt x="2970530" y="233979"/>
                </a:lnTo>
                <a:lnTo>
                  <a:pt x="3112770" y="260354"/>
                </a:lnTo>
                <a:lnTo>
                  <a:pt x="3254375" y="286730"/>
                </a:lnTo>
                <a:lnTo>
                  <a:pt x="3395980" y="313957"/>
                </a:lnTo>
                <a:lnTo>
                  <a:pt x="3537585" y="340758"/>
                </a:lnTo>
                <a:lnTo>
                  <a:pt x="3679190" y="367559"/>
                </a:lnTo>
                <a:lnTo>
                  <a:pt x="3820795" y="394360"/>
                </a:lnTo>
                <a:lnTo>
                  <a:pt x="3963035" y="420736"/>
                </a:lnTo>
                <a:lnTo>
                  <a:pt x="4104640" y="446261"/>
                </a:lnTo>
                <a:lnTo>
                  <a:pt x="4246245" y="471361"/>
                </a:lnTo>
                <a:lnTo>
                  <a:pt x="4387850" y="495609"/>
                </a:lnTo>
                <a:lnTo>
                  <a:pt x="4529455" y="518582"/>
                </a:lnTo>
                <a:lnTo>
                  <a:pt x="4671060" y="540278"/>
                </a:lnTo>
                <a:lnTo>
                  <a:pt x="4813300" y="560698"/>
                </a:lnTo>
                <a:lnTo>
                  <a:pt x="4954905" y="579416"/>
                </a:lnTo>
                <a:lnTo>
                  <a:pt x="5096510" y="596433"/>
                </a:lnTo>
                <a:lnTo>
                  <a:pt x="5238115" y="611748"/>
                </a:lnTo>
                <a:lnTo>
                  <a:pt x="5379720" y="624936"/>
                </a:lnTo>
                <a:lnTo>
                  <a:pt x="5521325" y="635996"/>
                </a:lnTo>
                <a:lnTo>
                  <a:pt x="5662930" y="644505"/>
                </a:lnTo>
                <a:lnTo>
                  <a:pt x="5805170" y="650886"/>
                </a:lnTo>
                <a:lnTo>
                  <a:pt x="5946775" y="654289"/>
                </a:lnTo>
                <a:lnTo>
                  <a:pt x="6088380" y="654715"/>
                </a:lnTo>
                <a:lnTo>
                  <a:pt x="6108065" y="654289"/>
                </a:lnTo>
                <a:lnTo>
                  <a:pt x="6128385" y="654715"/>
                </a:lnTo>
                <a:lnTo>
                  <a:pt x="6269990" y="654289"/>
                </a:lnTo>
                <a:lnTo>
                  <a:pt x="6411595" y="650886"/>
                </a:lnTo>
                <a:lnTo>
                  <a:pt x="6553835" y="644505"/>
                </a:lnTo>
                <a:lnTo>
                  <a:pt x="6695440" y="635996"/>
                </a:lnTo>
                <a:lnTo>
                  <a:pt x="6837045" y="624936"/>
                </a:lnTo>
                <a:lnTo>
                  <a:pt x="6978650" y="611748"/>
                </a:lnTo>
                <a:lnTo>
                  <a:pt x="7120255" y="596433"/>
                </a:lnTo>
                <a:lnTo>
                  <a:pt x="7261860" y="579416"/>
                </a:lnTo>
                <a:lnTo>
                  <a:pt x="7403465" y="560698"/>
                </a:lnTo>
                <a:lnTo>
                  <a:pt x="7545705" y="540278"/>
                </a:lnTo>
                <a:lnTo>
                  <a:pt x="7687310" y="518582"/>
                </a:lnTo>
                <a:lnTo>
                  <a:pt x="7828915" y="495609"/>
                </a:lnTo>
                <a:lnTo>
                  <a:pt x="7970520" y="471361"/>
                </a:lnTo>
                <a:lnTo>
                  <a:pt x="8112125" y="446261"/>
                </a:lnTo>
                <a:lnTo>
                  <a:pt x="8253730" y="420736"/>
                </a:lnTo>
                <a:lnTo>
                  <a:pt x="8395970" y="394360"/>
                </a:lnTo>
                <a:lnTo>
                  <a:pt x="8537575" y="367559"/>
                </a:lnTo>
                <a:lnTo>
                  <a:pt x="8679180" y="340758"/>
                </a:lnTo>
                <a:lnTo>
                  <a:pt x="8820785" y="313957"/>
                </a:lnTo>
                <a:lnTo>
                  <a:pt x="8962390" y="286730"/>
                </a:lnTo>
                <a:lnTo>
                  <a:pt x="9103995" y="260354"/>
                </a:lnTo>
                <a:lnTo>
                  <a:pt x="9246235" y="233979"/>
                </a:lnTo>
                <a:lnTo>
                  <a:pt x="9387840" y="208454"/>
                </a:lnTo>
                <a:lnTo>
                  <a:pt x="9529445" y="183354"/>
                </a:lnTo>
                <a:lnTo>
                  <a:pt x="9671050" y="159105"/>
                </a:lnTo>
                <a:lnTo>
                  <a:pt x="9812655" y="136133"/>
                </a:lnTo>
                <a:lnTo>
                  <a:pt x="9954260" y="114437"/>
                </a:lnTo>
                <a:lnTo>
                  <a:pt x="10096500" y="94017"/>
                </a:lnTo>
                <a:lnTo>
                  <a:pt x="10238105" y="75299"/>
                </a:lnTo>
                <a:lnTo>
                  <a:pt x="10379710" y="58282"/>
                </a:lnTo>
                <a:lnTo>
                  <a:pt x="10521315" y="42967"/>
                </a:lnTo>
                <a:lnTo>
                  <a:pt x="10662920" y="29779"/>
                </a:lnTo>
                <a:lnTo>
                  <a:pt x="10804525" y="18718"/>
                </a:lnTo>
                <a:lnTo>
                  <a:pt x="10946130" y="10210"/>
                </a:lnTo>
                <a:lnTo>
                  <a:pt x="11088370" y="3829"/>
                </a:lnTo>
                <a:lnTo>
                  <a:pt x="11229975" y="425"/>
                </a:lnTo>
                <a:lnTo>
                  <a:pt x="11371580" y="0"/>
                </a:lnTo>
                <a:lnTo>
                  <a:pt x="11513185" y="2552"/>
                </a:lnTo>
                <a:lnTo>
                  <a:pt x="11654790" y="8083"/>
                </a:lnTo>
                <a:lnTo>
                  <a:pt x="11796395" y="17017"/>
                </a:lnTo>
                <a:lnTo>
                  <a:pt x="11938635" y="29779"/>
                </a:lnTo>
                <a:lnTo>
                  <a:pt x="12080240" y="45945"/>
                </a:lnTo>
                <a:lnTo>
                  <a:pt x="12192000" y="61685"/>
                </a:lnTo>
                <a:close/>
              </a:path>
            </a:pathLst>
          </a:custGeom>
          <a:gradFill flip="none" rotWithShape="1">
            <a:gsLst>
              <a:gs pos="0">
                <a:srgbClr val="F8AA5C"/>
              </a:gs>
              <a:gs pos="58000">
                <a:srgbClr val="FBCC9D"/>
              </a:gs>
              <a:gs pos="99000">
                <a:srgbClr val="FDEEDE"/>
              </a:gs>
              <a:gs pos="100000">
                <a:srgbClr val="FDEEDE"/>
              </a:gs>
            </a:gsLst>
            <a:lin ang="0" scaled="1"/>
          </a:gradFill>
        </p:spPr>
      </p:sp>
      <p:sp>
        <p:nvSpPr>
          <p:cNvPr id="4" name="Shape 2"/>
          <p:cNvSpPr/>
          <p:nvPr/>
        </p:nvSpPr>
        <p:spPr>
          <a:xfrm>
            <a:off x="0" y="5594985"/>
            <a:ext cx="12192000" cy="1263015"/>
          </a:xfrm>
          <a:custGeom>
            <a:avLst/>
            <a:gdLst/>
            <a:ahLst/>
            <a:cxnLst/>
            <a:rect l="l" t="t" r="r" b="b"/>
            <a:pathLst>
              <a:path w="12192000" h="1263015">
                <a:moveTo>
                  <a:pt x="12192000" y="882546"/>
                </a:moveTo>
                <a:lnTo>
                  <a:pt x="12192000" y="1263015"/>
                </a:lnTo>
                <a:lnTo>
                  <a:pt x="0" y="1263015"/>
                </a:lnTo>
                <a:lnTo>
                  <a:pt x="0" y="65426"/>
                </a:lnTo>
                <a:lnTo>
                  <a:pt x="136525" y="46225"/>
                </a:lnTo>
                <a:lnTo>
                  <a:pt x="278130" y="29869"/>
                </a:lnTo>
                <a:lnTo>
                  <a:pt x="420370" y="17068"/>
                </a:lnTo>
                <a:lnTo>
                  <a:pt x="561975" y="7823"/>
                </a:lnTo>
                <a:lnTo>
                  <a:pt x="703580" y="2845"/>
                </a:lnTo>
                <a:lnTo>
                  <a:pt x="845185" y="0"/>
                </a:lnTo>
                <a:lnTo>
                  <a:pt x="986790" y="711"/>
                </a:lnTo>
                <a:lnTo>
                  <a:pt x="1128395" y="3556"/>
                </a:lnTo>
                <a:lnTo>
                  <a:pt x="1270635" y="9956"/>
                </a:lnTo>
                <a:lnTo>
                  <a:pt x="1412240" y="18490"/>
                </a:lnTo>
                <a:lnTo>
                  <a:pt x="1553845" y="29869"/>
                </a:lnTo>
                <a:lnTo>
                  <a:pt x="1695450" y="42669"/>
                </a:lnTo>
                <a:lnTo>
                  <a:pt x="1837055" y="58315"/>
                </a:lnTo>
                <a:lnTo>
                  <a:pt x="1978660" y="75383"/>
                </a:lnTo>
                <a:lnTo>
                  <a:pt x="2120265" y="93873"/>
                </a:lnTo>
                <a:lnTo>
                  <a:pt x="2262505" y="114496"/>
                </a:lnTo>
                <a:lnTo>
                  <a:pt x="2404110" y="135831"/>
                </a:lnTo>
                <a:lnTo>
                  <a:pt x="2545715" y="159299"/>
                </a:lnTo>
                <a:lnTo>
                  <a:pt x="2687320" y="183479"/>
                </a:lnTo>
                <a:lnTo>
                  <a:pt x="2828925" y="208369"/>
                </a:lnTo>
                <a:lnTo>
                  <a:pt x="2970530" y="233971"/>
                </a:lnTo>
                <a:lnTo>
                  <a:pt x="3112770" y="260283"/>
                </a:lnTo>
                <a:lnTo>
                  <a:pt x="3254375" y="286596"/>
                </a:lnTo>
                <a:lnTo>
                  <a:pt x="3395980" y="314331"/>
                </a:lnTo>
                <a:lnTo>
                  <a:pt x="3537585" y="340644"/>
                </a:lnTo>
                <a:lnTo>
                  <a:pt x="3679190" y="367668"/>
                </a:lnTo>
                <a:lnTo>
                  <a:pt x="3820795" y="394692"/>
                </a:lnTo>
                <a:lnTo>
                  <a:pt x="3963035" y="421005"/>
                </a:lnTo>
                <a:lnTo>
                  <a:pt x="4104640" y="446607"/>
                </a:lnTo>
                <a:lnTo>
                  <a:pt x="4246245" y="471497"/>
                </a:lnTo>
                <a:lnTo>
                  <a:pt x="4387850" y="495676"/>
                </a:lnTo>
                <a:lnTo>
                  <a:pt x="4529455" y="518434"/>
                </a:lnTo>
                <a:lnTo>
                  <a:pt x="4671060" y="540479"/>
                </a:lnTo>
                <a:lnTo>
                  <a:pt x="4813300" y="561103"/>
                </a:lnTo>
                <a:lnTo>
                  <a:pt x="4954905" y="579593"/>
                </a:lnTo>
                <a:lnTo>
                  <a:pt x="5096510" y="596661"/>
                </a:lnTo>
                <a:lnTo>
                  <a:pt x="5238115" y="611595"/>
                </a:lnTo>
                <a:lnTo>
                  <a:pt x="5379720" y="625107"/>
                </a:lnTo>
                <a:lnTo>
                  <a:pt x="5521325" y="636486"/>
                </a:lnTo>
                <a:lnTo>
                  <a:pt x="5662930" y="645019"/>
                </a:lnTo>
                <a:lnTo>
                  <a:pt x="5805170" y="650709"/>
                </a:lnTo>
                <a:lnTo>
                  <a:pt x="5946775" y="654265"/>
                </a:lnTo>
                <a:lnTo>
                  <a:pt x="6088380" y="654976"/>
                </a:lnTo>
                <a:lnTo>
                  <a:pt x="6108065" y="654265"/>
                </a:lnTo>
                <a:lnTo>
                  <a:pt x="6128385" y="654976"/>
                </a:lnTo>
                <a:lnTo>
                  <a:pt x="6269990" y="654265"/>
                </a:lnTo>
                <a:lnTo>
                  <a:pt x="6411595" y="650709"/>
                </a:lnTo>
                <a:lnTo>
                  <a:pt x="6553835" y="645019"/>
                </a:lnTo>
                <a:lnTo>
                  <a:pt x="6695440" y="636486"/>
                </a:lnTo>
                <a:lnTo>
                  <a:pt x="6837045" y="625107"/>
                </a:lnTo>
                <a:lnTo>
                  <a:pt x="6978650" y="611595"/>
                </a:lnTo>
                <a:lnTo>
                  <a:pt x="7120255" y="596661"/>
                </a:lnTo>
                <a:lnTo>
                  <a:pt x="7261860" y="579593"/>
                </a:lnTo>
                <a:lnTo>
                  <a:pt x="7403465" y="561103"/>
                </a:lnTo>
                <a:lnTo>
                  <a:pt x="7545705" y="540479"/>
                </a:lnTo>
                <a:lnTo>
                  <a:pt x="7687310" y="518434"/>
                </a:lnTo>
                <a:lnTo>
                  <a:pt x="7828915" y="495676"/>
                </a:lnTo>
                <a:lnTo>
                  <a:pt x="7970520" y="471497"/>
                </a:lnTo>
                <a:lnTo>
                  <a:pt x="8112125" y="446607"/>
                </a:lnTo>
                <a:lnTo>
                  <a:pt x="8253730" y="421005"/>
                </a:lnTo>
                <a:lnTo>
                  <a:pt x="8395970" y="394692"/>
                </a:lnTo>
                <a:lnTo>
                  <a:pt x="8537575" y="367668"/>
                </a:lnTo>
                <a:lnTo>
                  <a:pt x="8679180" y="340644"/>
                </a:lnTo>
                <a:lnTo>
                  <a:pt x="8820785" y="314331"/>
                </a:lnTo>
                <a:lnTo>
                  <a:pt x="8962390" y="286596"/>
                </a:lnTo>
                <a:lnTo>
                  <a:pt x="9103995" y="260283"/>
                </a:lnTo>
                <a:lnTo>
                  <a:pt x="9246235" y="233971"/>
                </a:lnTo>
                <a:lnTo>
                  <a:pt x="9387840" y="208369"/>
                </a:lnTo>
                <a:lnTo>
                  <a:pt x="9529445" y="183479"/>
                </a:lnTo>
                <a:lnTo>
                  <a:pt x="9671050" y="159299"/>
                </a:lnTo>
                <a:lnTo>
                  <a:pt x="9812655" y="135831"/>
                </a:lnTo>
                <a:lnTo>
                  <a:pt x="9954260" y="114496"/>
                </a:lnTo>
                <a:lnTo>
                  <a:pt x="10096500" y="93873"/>
                </a:lnTo>
                <a:lnTo>
                  <a:pt x="10238105" y="75383"/>
                </a:lnTo>
                <a:lnTo>
                  <a:pt x="10379710" y="58315"/>
                </a:lnTo>
                <a:lnTo>
                  <a:pt x="10521315" y="42669"/>
                </a:lnTo>
                <a:lnTo>
                  <a:pt x="10662920" y="29869"/>
                </a:lnTo>
                <a:lnTo>
                  <a:pt x="10804525" y="18490"/>
                </a:lnTo>
                <a:lnTo>
                  <a:pt x="10946130" y="9956"/>
                </a:lnTo>
                <a:lnTo>
                  <a:pt x="11088370" y="3556"/>
                </a:lnTo>
                <a:lnTo>
                  <a:pt x="11229975" y="711"/>
                </a:lnTo>
                <a:lnTo>
                  <a:pt x="11371580" y="0"/>
                </a:lnTo>
                <a:lnTo>
                  <a:pt x="11513185" y="2845"/>
                </a:lnTo>
                <a:lnTo>
                  <a:pt x="11654790" y="7823"/>
                </a:lnTo>
                <a:lnTo>
                  <a:pt x="11796395" y="17068"/>
                </a:lnTo>
                <a:lnTo>
                  <a:pt x="11938635" y="29869"/>
                </a:lnTo>
                <a:lnTo>
                  <a:pt x="12080240" y="46225"/>
                </a:lnTo>
                <a:lnTo>
                  <a:pt x="12192000" y="61871"/>
                </a:lnTo>
                <a:lnTo>
                  <a:pt x="12192000" y="882546"/>
                </a:lnTo>
                <a:close/>
              </a:path>
            </a:pathLst>
          </a:custGeom>
          <a:solidFill>
            <a:srgbClr val="056EE1"/>
          </a:solidFill>
        </p:spPr>
      </p:sp>
      <p:pic>
        <p:nvPicPr>
          <p:cNvPr id="5" name="Image 0" descr="https://kimi-img.moonshot.cn/pub/slides/slides_tmpl/image/25-10-09-17:19:39-d3jnsaos8jdo4os5dlug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4490" y="962025"/>
            <a:ext cx="6382385" cy="610806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725420" y="2994025"/>
            <a:ext cx="6598920" cy="180784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需求结构与增长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8" name="Shape 5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9" name="Shape 6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56EE1"/>
            </a:solidFill>
            <a:prstDash val="solid"/>
            <a:headEnd type="none"/>
            <a:tailEnd type="none"/>
          </a:ln>
        </p:spPr>
      </p:sp>
      <p:sp>
        <p:nvSpPr>
          <p:cNvPr id="10" name="Shape 7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sp>
        <p:nvSpPr>
          <p:cNvPr id="11" name="Text 8"/>
          <p:cNvSpPr/>
          <p:nvPr/>
        </p:nvSpPr>
        <p:spPr>
          <a:xfrm>
            <a:off x="2725420" y="1268730"/>
            <a:ext cx="6598920" cy="18078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lang="en-US" sz="12000" dirty="0">
                <a:solidFill>
                  <a:srgbClr val="056EE1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10-09-17:19:43-d3jnsbos8jdo4os5dm5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9484" y="1385560"/>
            <a:ext cx="1363057" cy="1356747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10-09-17:19:43-d3jnsbos8jdo4os5dm5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9484" y="4687818"/>
            <a:ext cx="1363057" cy="1356747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10-09-17:19:43-d3jnsbos8jdo4os5dm5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 flipH="1">
            <a:off x="10044449" y="3045840"/>
            <a:ext cx="1363057" cy="1356747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848360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6" name="Shape 1"/>
          <p:cNvSpPr/>
          <p:nvPr/>
        </p:nvSpPr>
        <p:spPr>
          <a:xfrm>
            <a:off x="1122291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7" name="Shape 2"/>
          <p:cNvSpPr/>
          <p:nvPr/>
        </p:nvSpPr>
        <p:spPr>
          <a:xfrm>
            <a:off x="1396222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8" name="Shape 3"/>
          <p:cNvSpPr/>
          <p:nvPr>
            <p:custDataLst>
              <p:tags r:id="rId5"/>
            </p:custDataLst>
          </p:nvPr>
        </p:nvSpPr>
        <p:spPr>
          <a:xfrm>
            <a:off x="1715919" y="1726956"/>
            <a:ext cx="8202953" cy="997051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9" name="Shape 4"/>
          <p:cNvSpPr/>
          <p:nvPr>
            <p:custDataLst>
              <p:tags r:id="rId6"/>
            </p:custDataLst>
          </p:nvPr>
        </p:nvSpPr>
        <p:spPr>
          <a:xfrm flipH="1">
            <a:off x="2598119" y="3387235"/>
            <a:ext cx="8202953" cy="997051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0" name="Shape 5"/>
          <p:cNvSpPr/>
          <p:nvPr>
            <p:custDataLst>
              <p:tags r:id="rId7"/>
            </p:custDataLst>
          </p:nvPr>
        </p:nvSpPr>
        <p:spPr>
          <a:xfrm>
            <a:off x="1715919" y="5047514"/>
            <a:ext cx="8202953" cy="997051"/>
          </a:xfrm>
          <a:prstGeom prst="roundRect">
            <a:avLst>
              <a:gd name="adj" fmla="val 16667"/>
            </a:avLst>
          </a:prstGeom>
          <a:solidFill>
            <a:srgbClr val="000000">
              <a:alpha val="0"/>
            </a:srgbClr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1" name="Text 6"/>
          <p:cNvSpPr/>
          <p:nvPr/>
        </p:nvSpPr>
        <p:spPr>
          <a:xfrm>
            <a:off x="1209675" y="595630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2026年全球需求60至80吨，SOFC成核心引擎</a:t>
            </a:r>
            <a:endParaRPr lang="en-US" sz="1600" dirty="0"/>
          </a:p>
        </p:txBody>
      </p:sp>
      <p:sp>
        <p:nvSpPr>
          <p:cNvPr id="12" name="Shape 7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3" name="Shape 8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4" name="Shape 9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5" name="Text 10"/>
          <p:cNvSpPr/>
          <p:nvPr>
            <p:custDataLst>
              <p:tags r:id="rId8"/>
            </p:custDataLst>
          </p:nvPr>
        </p:nvSpPr>
        <p:spPr>
          <a:xfrm>
            <a:off x="1280498" y="1786274"/>
            <a:ext cx="1065835" cy="7137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01</a:t>
            </a:r>
            <a:endParaRPr lang="en-US" sz="1600" dirty="0"/>
          </a:p>
        </p:txBody>
      </p:sp>
      <p:sp>
        <p:nvSpPr>
          <p:cNvPr id="16" name="Text 11"/>
          <p:cNvSpPr/>
          <p:nvPr>
            <p:custDataLst>
              <p:tags r:id="rId9"/>
            </p:custDataLst>
          </p:nvPr>
        </p:nvSpPr>
        <p:spPr>
          <a:xfrm>
            <a:off x="2604430" y="1311275"/>
            <a:ext cx="6940232" cy="39624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SOFC占比超75%为第一大增长点</a:t>
            </a:r>
            <a:endParaRPr lang="en-US" sz="1600" dirty="0"/>
          </a:p>
        </p:txBody>
      </p:sp>
      <p:sp>
        <p:nvSpPr>
          <p:cNvPr id="17" name="Text 12"/>
          <p:cNvSpPr/>
          <p:nvPr>
            <p:custDataLst>
              <p:tags r:id="rId10"/>
            </p:custDataLst>
          </p:nvPr>
        </p:nvSpPr>
        <p:spPr>
          <a:xfrm>
            <a:off x="2604135" y="1781810"/>
            <a:ext cx="7193280" cy="6502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固体氧化物燃料电池为氧化钪最大应用领域，</a:t>
            </a:r>
            <a:r>
              <a:rPr lang="zh-CN" alt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随着</a:t>
            </a:r>
            <a:r>
              <a:rPr lang="en-US" altLang="zh-CN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AI</a:t>
            </a:r>
            <a:r>
              <a:rPr lang="zh-CN" alt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算力中心对电力的强劲需求，</a:t>
            </a: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2026年预计占比超75%，技术</a:t>
            </a:r>
            <a:r>
              <a:rPr lang="zh-CN" alt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优势显著</a:t>
            </a: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、增长确定性强。</a:t>
            </a:r>
            <a:endParaRPr lang="en-US" sz="1600" dirty="0"/>
          </a:p>
        </p:txBody>
      </p:sp>
      <p:sp>
        <p:nvSpPr>
          <p:cNvPr id="18" name="Text 13"/>
          <p:cNvSpPr/>
          <p:nvPr>
            <p:custDataLst>
              <p:tags r:id="rId11"/>
            </p:custDataLst>
          </p:nvPr>
        </p:nvSpPr>
        <p:spPr>
          <a:xfrm>
            <a:off x="10170658" y="3446553"/>
            <a:ext cx="1065835" cy="7137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02</a:t>
            </a:r>
            <a:endParaRPr lang="en-US" sz="1600" dirty="0"/>
          </a:p>
        </p:txBody>
      </p:sp>
      <p:sp>
        <p:nvSpPr>
          <p:cNvPr id="19" name="Text 14"/>
          <p:cNvSpPr/>
          <p:nvPr>
            <p:custDataLst>
              <p:tags r:id="rId12"/>
            </p:custDataLst>
          </p:nvPr>
        </p:nvSpPr>
        <p:spPr>
          <a:xfrm>
            <a:off x="2972329" y="2942979"/>
            <a:ext cx="6940232" cy="39624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0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铝钪合金占比约15%稳步发展</a:t>
            </a:r>
            <a:endParaRPr lang="en-US" sz="1600" dirty="0"/>
          </a:p>
        </p:txBody>
      </p:sp>
      <p:sp>
        <p:nvSpPr>
          <p:cNvPr id="20" name="Text 15"/>
          <p:cNvSpPr/>
          <p:nvPr>
            <p:custDataLst>
              <p:tags r:id="rId13"/>
            </p:custDataLst>
          </p:nvPr>
        </p:nvSpPr>
        <p:spPr>
          <a:xfrm>
            <a:off x="2779395" y="3442335"/>
            <a:ext cx="7132955" cy="6502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航空航天</a:t>
            </a:r>
            <a:r>
              <a:rPr lang="zh-CN" alt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、</a:t>
            </a:r>
            <a:r>
              <a:rPr lang="en-US" altLang="zh-CN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3D</a:t>
            </a:r>
            <a:r>
              <a:rPr lang="zh-CN" alt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打印、</a:t>
            </a: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3C领域铝钪合金需求占比约15%，性能提升显著但受成本制约，民用市场待突破。</a:t>
            </a:r>
            <a:endParaRPr lang="en-US" sz="1600" dirty="0"/>
          </a:p>
        </p:txBody>
      </p:sp>
      <p:sp>
        <p:nvSpPr>
          <p:cNvPr id="21" name="Text 16"/>
          <p:cNvSpPr/>
          <p:nvPr>
            <p:custDataLst>
              <p:tags r:id="rId14"/>
            </p:custDataLst>
          </p:nvPr>
        </p:nvSpPr>
        <p:spPr>
          <a:xfrm>
            <a:off x="1280498" y="5106832"/>
            <a:ext cx="1065835" cy="7137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03</a:t>
            </a:r>
            <a:endParaRPr lang="en-US" sz="1600" dirty="0"/>
          </a:p>
        </p:txBody>
      </p:sp>
      <p:sp>
        <p:nvSpPr>
          <p:cNvPr id="22" name="Text 17"/>
          <p:cNvSpPr/>
          <p:nvPr>
            <p:custDataLst>
              <p:tags r:id="rId15"/>
            </p:custDataLst>
          </p:nvPr>
        </p:nvSpPr>
        <p:spPr>
          <a:xfrm>
            <a:off x="2604430" y="4601988"/>
            <a:ext cx="6940232" cy="39878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靶材</a:t>
            </a:r>
            <a:r>
              <a:rPr lang="zh-CN" altLang="en-US" sz="20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、</a:t>
            </a:r>
            <a:r>
              <a:rPr lang="en-US" sz="20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  <a:sym typeface="+mn-ea"/>
              </a:rPr>
              <a:t>光学</a:t>
            </a:r>
            <a:r>
              <a:rPr lang="en-US" sz="2000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等多元应用占比10%</a:t>
            </a:r>
            <a:endParaRPr lang="en-US" sz="1600" dirty="0"/>
          </a:p>
        </p:txBody>
      </p:sp>
      <p:sp>
        <p:nvSpPr>
          <p:cNvPr id="23" name="Text 18"/>
          <p:cNvSpPr/>
          <p:nvPr>
            <p:custDataLst>
              <p:tags r:id="rId16"/>
            </p:custDataLst>
          </p:nvPr>
        </p:nvSpPr>
        <p:spPr>
          <a:xfrm>
            <a:off x="2604135" y="5102225"/>
            <a:ext cx="7193915" cy="6716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铝钪靶材、激光晶体、光学镀膜、热障涂层及催化剂等细分领域合计占比约10%，市场容量有限但附加值高。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27940" y="4827905"/>
            <a:ext cx="12247880" cy="2038985"/>
          </a:xfrm>
          <a:custGeom>
            <a:avLst/>
            <a:gdLst/>
            <a:ahLst/>
            <a:cxnLst/>
            <a:rect l="l" t="t" r="r" b="b"/>
            <a:pathLst>
              <a:path w="12247880" h="2038985">
                <a:moveTo>
                  <a:pt x="0" y="882015"/>
                </a:moveTo>
                <a:cubicBezTo>
                  <a:pt x="1100455" y="360045"/>
                  <a:pt x="3429635" y="0"/>
                  <a:pt x="6124575" y="0"/>
                </a:cubicBezTo>
                <a:cubicBezTo>
                  <a:pt x="8818880" y="0"/>
                  <a:pt x="11146790" y="360045"/>
                  <a:pt x="12247880" y="881380"/>
                </a:cubicBezTo>
                <a:lnTo>
                  <a:pt x="12247880" y="2038985"/>
                </a:lnTo>
                <a:lnTo>
                  <a:pt x="0" y="2038985"/>
                </a:lnTo>
                <a:lnTo>
                  <a:pt x="0" y="882015"/>
                </a:lnTo>
                <a:close/>
              </a:path>
            </a:pathLst>
          </a:custGeom>
          <a:solidFill>
            <a:srgbClr val="004CC0"/>
          </a:solidFill>
        </p:spPr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1216025" y="2661285"/>
            <a:ext cx="4526280" cy="3246120"/>
          </a:xfrm>
          <a:prstGeom prst="roundRect">
            <a:avLst>
              <a:gd name="adj" fmla="val 2582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>
            <a:off x="1216025" y="1619885"/>
            <a:ext cx="4526280" cy="914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04CC0"/>
          </a:solidFill>
        </p:spPr>
      </p:sp>
      <p:sp>
        <p:nvSpPr>
          <p:cNvPr id="5" name="Shape 3"/>
          <p:cNvSpPr/>
          <p:nvPr>
            <p:custDataLst>
              <p:tags r:id="rId3"/>
            </p:custDataLst>
          </p:nvPr>
        </p:nvSpPr>
        <p:spPr>
          <a:xfrm>
            <a:off x="6372225" y="2661285"/>
            <a:ext cx="4526280" cy="3246120"/>
          </a:xfrm>
          <a:prstGeom prst="roundRect">
            <a:avLst>
              <a:gd name="adj" fmla="val 2582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6" name="Shape 4"/>
          <p:cNvSpPr/>
          <p:nvPr>
            <p:custDataLst>
              <p:tags r:id="rId4"/>
            </p:custDataLst>
          </p:nvPr>
        </p:nvSpPr>
        <p:spPr>
          <a:xfrm>
            <a:off x="6372225" y="1619885"/>
            <a:ext cx="4526280" cy="914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04CC0"/>
          </a:solidFill>
        </p:spPr>
      </p:sp>
      <p:sp>
        <p:nvSpPr>
          <p:cNvPr id="7" name="Text 5"/>
          <p:cNvSpPr/>
          <p:nvPr/>
        </p:nvSpPr>
        <p:spPr>
          <a:xfrm>
            <a:off x="1206500" y="587375"/>
            <a:ext cx="10151745" cy="5518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SOFC粘性强用量大，铝合金成本敏感待突破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9" name="Shape 7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0" name="Shape 8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1" name="Text 9"/>
          <p:cNvSpPr/>
          <p:nvPr>
            <p:custDataLst>
              <p:tags r:id="rId5"/>
            </p:custDataLst>
          </p:nvPr>
        </p:nvSpPr>
        <p:spPr>
          <a:xfrm>
            <a:off x="1436688" y="1711008"/>
            <a:ext cx="4084955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SOFC认证周期长</a:t>
            </a:r>
            <a:endParaRPr lang="en-US" sz="2400" dirty="0">
              <a:solidFill>
                <a:srgbClr val="FFFFFF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但客户粘性极高</a:t>
            </a:r>
            <a:endParaRPr lang="en-US" sz="1600" dirty="0"/>
          </a:p>
        </p:txBody>
      </p:sp>
      <p:sp>
        <p:nvSpPr>
          <p:cNvPr id="12" name="Text 10"/>
          <p:cNvSpPr/>
          <p:nvPr>
            <p:custDataLst>
              <p:tags r:id="rId6"/>
            </p:custDataLst>
          </p:nvPr>
        </p:nvSpPr>
        <p:spPr>
          <a:xfrm>
            <a:off x="1456055" y="2924810"/>
            <a:ext cx="3993515" cy="203009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indent="0" algn="just" fontAlgn="auto">
              <a:lnSpc>
                <a:spcPts val="2500"/>
              </a:lnSpc>
            </a:pPr>
            <a:r>
              <a:rPr lang="en-US" sz="1800" dirty="0">
                <a:solidFill>
                  <a:srgbClr val="000000"/>
                </a:solidFill>
                <a:uFillTx/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固体氧化物燃料电池领域技术门槛高，客户认证周期漫长，但一旦进入供应链便具有极强的客户粘性与持续订单，是钪行业未来最具潜力的压舱石应用，战略价值突出。</a:t>
            </a:r>
            <a:endParaRPr lang="en-US" sz="1800" dirty="0">
              <a:solidFill>
                <a:srgbClr val="000000"/>
              </a:solidFill>
              <a:uFillTx/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3" name="Text 11"/>
          <p:cNvSpPr/>
          <p:nvPr>
            <p:custDataLst>
              <p:tags r:id="rId7"/>
            </p:custDataLst>
          </p:nvPr>
        </p:nvSpPr>
        <p:spPr>
          <a:xfrm>
            <a:off x="6592888" y="1711008"/>
            <a:ext cx="4084955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铝合金性能优异</a:t>
            </a:r>
            <a:endParaRPr lang="en-US" sz="2400" dirty="0">
              <a:solidFill>
                <a:srgbClr val="FFFFFF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但成本制约民用拓展</a:t>
            </a:r>
            <a:endParaRPr lang="en-US" sz="1600" dirty="0"/>
          </a:p>
        </p:txBody>
      </p:sp>
      <p:sp>
        <p:nvSpPr>
          <p:cNvPr id="14" name="Text 12"/>
          <p:cNvSpPr/>
          <p:nvPr>
            <p:custDataLst>
              <p:tags r:id="rId8"/>
            </p:custDataLst>
          </p:nvPr>
        </p:nvSpPr>
        <p:spPr>
          <a:xfrm>
            <a:off x="6612255" y="2924810"/>
            <a:ext cx="3993515" cy="2030095"/>
          </a:xfrm>
          <a:prstGeom prst="rect">
            <a:avLst/>
          </a:prstGeom>
          <a:noFill/>
        </p:spPr>
        <p:txBody>
          <a:bodyPr wrap="square" lIns="91440" tIns="45720" rIns="91440" bIns="45720" rtlCol="0" anchor="t"/>
          <a:lstStyle/>
          <a:p>
            <a:pPr indent="0" algn="just" fontAlgn="auto">
              <a:lnSpc>
                <a:spcPts val="2500"/>
              </a:lnSpc>
            </a:pPr>
            <a:r>
              <a:rPr lang="en-US" sz="18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铝钪合金对成本高度敏感，微量添加即可显著提升材料性能，航空航天需求保持稳定，3D</a:t>
            </a:r>
            <a:r>
              <a:rPr lang="zh-CN" altLang="en-US" sz="18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打印明</a:t>
            </a:r>
            <a:r>
              <a:rPr lang="zh-CN" altLang="en-US" sz="18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显增长，</a:t>
            </a:r>
            <a:r>
              <a:rPr lang="en-US" sz="18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但民用3C领域的大规模推广仍有待成本进一步下降实现突破。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28000">
              <a:srgbClr val="FFFFFF"/>
            </a:gs>
            <a:gs pos="100000">
              <a:srgbClr val="DDF0F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32616" y="1529715"/>
            <a:ext cx="138276" cy="997745"/>
          </a:xfrm>
          <a:prstGeom prst="roundRect">
            <a:avLst>
              <a:gd name="adj" fmla="val 34788"/>
            </a:avLst>
          </a:prstGeom>
          <a:solidFill>
            <a:srgbClr val="004CC0"/>
          </a:solidFill>
        </p:spPr>
      </p:sp>
      <p:sp>
        <p:nvSpPr>
          <p:cNvPr id="3" name="Shape 1"/>
          <p:cNvSpPr/>
          <p:nvPr/>
        </p:nvSpPr>
        <p:spPr>
          <a:xfrm>
            <a:off x="814458" y="1529715"/>
            <a:ext cx="10585356" cy="997745"/>
          </a:xfrm>
          <a:prstGeom prst="roundRect">
            <a:avLst>
              <a:gd name="adj" fmla="val 3843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48360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5" name="Shape 3"/>
          <p:cNvSpPr/>
          <p:nvPr/>
        </p:nvSpPr>
        <p:spPr>
          <a:xfrm>
            <a:off x="1122291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6" name="Shape 4"/>
          <p:cNvSpPr/>
          <p:nvPr/>
        </p:nvSpPr>
        <p:spPr>
          <a:xfrm>
            <a:off x="1396222" y="6346190"/>
            <a:ext cx="163338" cy="153035"/>
          </a:xfrm>
          <a:prstGeom prst="rect">
            <a:avLst/>
          </a:prstGeom>
          <a:solidFill>
            <a:srgbClr val="004CC0"/>
          </a:solidFill>
        </p:spPr>
      </p:sp>
      <p:sp>
        <p:nvSpPr>
          <p:cNvPr id="7" name="Shape 5"/>
          <p:cNvSpPr/>
          <p:nvPr/>
        </p:nvSpPr>
        <p:spPr>
          <a:xfrm flipH="1">
            <a:off x="4526280" y="4739640"/>
            <a:ext cx="7665720" cy="2118360"/>
          </a:xfrm>
          <a:prstGeom prst="rtTriangle">
            <a:avLst/>
          </a:prstGeom>
          <a:solidFill>
            <a:srgbClr val="004CC0"/>
          </a:solidFill>
        </p:spPr>
      </p:sp>
      <p:sp>
        <p:nvSpPr>
          <p:cNvPr id="8" name="Shape 6"/>
          <p:cNvSpPr/>
          <p:nvPr/>
        </p:nvSpPr>
        <p:spPr>
          <a:xfrm>
            <a:off x="632616" y="2707165"/>
            <a:ext cx="138276" cy="997585"/>
          </a:xfrm>
          <a:prstGeom prst="roundRect">
            <a:avLst>
              <a:gd name="adj" fmla="val 34788"/>
            </a:avLst>
          </a:prstGeom>
          <a:solidFill>
            <a:srgbClr val="004CC0"/>
          </a:solidFill>
        </p:spPr>
      </p:sp>
      <p:sp>
        <p:nvSpPr>
          <p:cNvPr id="9" name="Shape 7"/>
          <p:cNvSpPr/>
          <p:nvPr/>
        </p:nvSpPr>
        <p:spPr>
          <a:xfrm>
            <a:off x="814458" y="2707165"/>
            <a:ext cx="10585356" cy="997585"/>
          </a:xfrm>
          <a:prstGeom prst="roundRect">
            <a:avLst>
              <a:gd name="adj" fmla="val 3843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32616" y="3884455"/>
            <a:ext cx="138276" cy="997585"/>
          </a:xfrm>
          <a:prstGeom prst="roundRect">
            <a:avLst>
              <a:gd name="adj" fmla="val 34788"/>
            </a:avLst>
          </a:prstGeom>
          <a:solidFill>
            <a:srgbClr val="004CC0"/>
          </a:solidFill>
        </p:spPr>
      </p:sp>
      <p:sp>
        <p:nvSpPr>
          <p:cNvPr id="11" name="Shape 9"/>
          <p:cNvSpPr/>
          <p:nvPr/>
        </p:nvSpPr>
        <p:spPr>
          <a:xfrm>
            <a:off x="814458" y="3884455"/>
            <a:ext cx="10585356" cy="997585"/>
          </a:xfrm>
          <a:prstGeom prst="roundRect">
            <a:avLst>
              <a:gd name="adj" fmla="val 3843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632616" y="5061745"/>
            <a:ext cx="138276" cy="997585"/>
          </a:xfrm>
          <a:prstGeom prst="roundRect">
            <a:avLst>
              <a:gd name="adj" fmla="val 34788"/>
            </a:avLst>
          </a:prstGeom>
          <a:solidFill>
            <a:srgbClr val="004CC0"/>
          </a:solidFill>
        </p:spPr>
      </p:sp>
      <p:sp>
        <p:nvSpPr>
          <p:cNvPr id="13" name="Shape 11"/>
          <p:cNvSpPr/>
          <p:nvPr/>
        </p:nvSpPr>
        <p:spPr>
          <a:xfrm>
            <a:off x="814458" y="5061745"/>
            <a:ext cx="10585356" cy="997585"/>
          </a:xfrm>
          <a:prstGeom prst="roundRect">
            <a:avLst>
              <a:gd name="adj" fmla="val 3843"/>
            </a:avLst>
          </a:prstGeom>
          <a:solidFill>
            <a:srgbClr val="FFFFFF"/>
          </a:solidFill>
          <a:ln w="19050">
            <a:solidFill>
              <a:srgbClr val="004CC0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209040" y="584835"/>
            <a:ext cx="10151745" cy="553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其他应用领</a:t>
            </a:r>
            <a:r>
              <a:rPr lang="zh-CN" altLang="en-US" sz="3000" b="1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特点</a:t>
            </a:r>
            <a:endParaRPr lang="zh-CN" altLang="en-US" sz="3000" b="1" dirty="0">
              <a:solidFill>
                <a:srgbClr val="000000"/>
              </a:solidFill>
              <a:latin typeface="MiSans" panose="00000500000000000000" pitchFamily="34" charset="-122"/>
              <a:ea typeface="MiSans" panose="00000500000000000000" pitchFamily="34" charset="-122"/>
              <a:cs typeface="MiSans" panose="00000500000000000000" pitchFamily="34" charset="-12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1106785" y="69373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6" name="Shape 14"/>
          <p:cNvSpPr/>
          <p:nvPr/>
        </p:nvSpPr>
        <p:spPr>
          <a:xfrm>
            <a:off x="11106785" y="75469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7" name="Shape 15"/>
          <p:cNvSpPr/>
          <p:nvPr/>
        </p:nvSpPr>
        <p:spPr>
          <a:xfrm>
            <a:off x="11106785" y="815657"/>
            <a:ext cx="235520" cy="0"/>
          </a:xfrm>
          <a:prstGeom prst="line">
            <a:avLst/>
          </a:prstGeom>
          <a:noFill/>
          <a:ln w="31750">
            <a:solidFill>
              <a:srgbClr val="004CC0"/>
            </a:solidFill>
            <a:prstDash val="solid"/>
            <a:headEnd type="none"/>
            <a:tailEnd type="none"/>
          </a:ln>
        </p:spPr>
      </p:sp>
      <p:sp>
        <p:nvSpPr>
          <p:cNvPr id="18" name="Text 16"/>
          <p:cNvSpPr/>
          <p:nvPr/>
        </p:nvSpPr>
        <p:spPr>
          <a:xfrm>
            <a:off x="895277" y="1581809"/>
            <a:ext cx="10426244" cy="3390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光学激光纯度要求极高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95277" y="1880274"/>
            <a:ext cx="10428138" cy="3815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光学与激光领域对氧化钪纯度及批次稳定性要求苛刻，客户认证壁垒显著，价格承受力强但市场容量有限。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95277" y="2759250"/>
            <a:ext cx="10426244" cy="3390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照明领域需求逐年萎缩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895277" y="3057668"/>
            <a:ext cx="10428138" cy="3815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高性能金属卤素灯等传统照明应用需求持续下滑，短期内仍有少量订单但长期退出趋势明确。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895277" y="3936540"/>
            <a:ext cx="10426244" cy="3390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铝钪靶材需求集中于海外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895277" y="4234958"/>
            <a:ext cx="10428138" cy="3815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滤波器用铝钪靶材整体需求有限，市场集中于国外，国内技术仍在验证阶段，未来增长存在不确定性。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895277" y="5113830"/>
            <a:ext cx="10426244" cy="33909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600" b="1" dirty="0">
                <a:solidFill>
                  <a:srgbClr val="004CC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热障涂层验证周期漫长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895277" y="5412248"/>
            <a:ext cx="10428138" cy="3815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400" dirty="0">
                <a:solidFill>
                  <a:srgbClr val="000000"/>
                </a:solidFill>
                <a:latin typeface="MiSans" panose="00000500000000000000" pitchFamily="34" charset="-122"/>
                <a:ea typeface="MiSans" panose="00000500000000000000" pitchFamily="34" charset="-122"/>
                <a:cs typeface="MiSans" panose="00000500000000000000" pitchFamily="34" charset="-120"/>
              </a:rPr>
              <a:t>高端热障涂层替代传统材料需经历严格且漫长的客户验证，短期内难以放量，但长期替代空间可观。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0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00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1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2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3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4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5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6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7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8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09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1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10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11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12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13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14.xml><?xml version="1.0" encoding="utf-8"?>
<p:tagLst xmlns:p="http://schemas.openxmlformats.org/presentationml/2006/main">
  <p:tag name="KSO_WM_DIAGRAM_VIRTUALLY_FRAME" val="{&quot;height&quot;:372.9,&quot;left&quot;:49.6,&quot;top&quot;:119.5,&quot;width&quot;:723.7}"/>
</p:tagLst>
</file>

<file path=ppt/tags/tag115.xml><?xml version="1.0" encoding="utf-8"?>
<p:tagLst xmlns:p="http://schemas.openxmlformats.org/presentationml/2006/main">
  <p:tag name="KSO_WM_DIAGRAM_VIRTUALLY_FRAME" val="{&quot;height&quot;:374,&quot;left&quot;:52.876141732283486,&quot;top&quot;:112,&quot;width&quot;:854.2476377952756}"/>
</p:tagLst>
</file>

<file path=ppt/tags/tag116.xml><?xml version="1.0" encoding="utf-8"?>
<p:tagLst xmlns:p="http://schemas.openxmlformats.org/presentationml/2006/main">
  <p:tag name="KSO_WM_DIAGRAM_VIRTUALLY_FRAME" val="{&quot;height&quot;:374,&quot;left&quot;:52.876141732283486,&quot;top&quot;:112,&quot;width&quot;:854.2476377952756}"/>
</p:tagLst>
</file>

<file path=ppt/tags/tag117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2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1592_10*m_h_i*1_1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USESOURCEFORMAT_APPLY" val="1"/>
</p:tagLst>
</file>

<file path=ppt/tags/tag118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14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1592_10*m_h_i*1_2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USESOURCEFORMAT_APPLY" val="1"/>
</p:tagLst>
</file>

<file path=ppt/tags/tag119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17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91592_10*m_h_a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2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20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37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91592_10*m_h_a*1_1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21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0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1592_10*m_h_i*1_3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USESOURCEFORMAT_APPLY" val="1"/>
</p:tagLst>
</file>

<file path=ppt/tags/tag122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24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91592_10*m_h_a*1_3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23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6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1592_10*m_h_i*1_4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10"/>
  <p:tag name="KSO_WM_UNIT_FILL_TYPE" val="1"/>
  <p:tag name="KSO_WM_UNIT_USESOURCEFORMAT_APPLY" val="1"/>
</p:tagLst>
</file>

<file path=ppt/tags/tag124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31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91592_10*m_h_a*1_4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25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26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0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1592_10*m_h_i*1_3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USESOURCEFORMAT_APPLY" val="1"/>
</p:tagLst>
</file>

<file path=ppt/tags/tag127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24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91592_10*m_h_a*1_3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28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29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30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32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33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6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1592_10*m_h_i*1_4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10"/>
  <p:tag name="KSO_WM_UNIT_FILL_TYPE" val="1"/>
  <p:tag name="KSO_WM_UNIT_USESOURCEFORMAT_APPLY" val="1"/>
</p:tagLst>
</file>

<file path=ppt/tags/tag134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17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91592_10*m_h_a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6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1592_10*m_h_i*1_4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10"/>
  <p:tag name="KSO_WM_UNIT_FILL_TYPE" val="1"/>
  <p:tag name="KSO_WM_UNIT_USESOURCEFORMAT_APPLY" val="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2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91592_10*m_h_i*1_1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USESOURCEFORMAT_APPLY" val="1"/>
</p:tagLst>
</file>

<file path=ppt/tags/tag139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37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91592_10*m_h_a*1_1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4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40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14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1592_10*m_h_i*1_2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8"/>
  <p:tag name="KSO_WM_UNIT_FILL_TYPE" val="1"/>
  <p:tag name="KSO_WM_UNIT_USESOURCEFORMAT_APPLY" val="1"/>
</p:tagLst>
</file>

<file path=ppt/tags/tag141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17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91592_10*m_h_a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42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0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1592_10*m_h_i*1_3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USESOURCEFORMAT_APPLY" val="1"/>
</p:tagLst>
</file>

<file path=ppt/tags/tag143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24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91592_10*m_h_a*1_3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44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6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1592_10*m_h_i*1_4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10"/>
  <p:tag name="KSO_WM_UNI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31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91592_10*m_h_a*1_4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46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0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91592_10*m_h_i*1_3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TIMELINE_IDINGROUP" val="5"/>
  <p:tag name="KSO_WM_UNIT_TIMELINE_EMPHASIS_ID" val="5"/>
  <p:tag name="KSO_WM_UNIT_COLOR_SCHEME_SHAPE_ID" val="24"/>
  <p:tag name="KSO_WM_UNIT_COLOR_SCHEME_PARENT_PAGE" val="0_10"/>
  <p:tag name="KSO_WM_UNIT_ISCONTENTSTITLE" val="0"/>
  <p:tag name="KSO_WM_UNIT_PRESET_TEXT" val="2015/08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91592_10*m_h_a*1_3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USESOURCEFORMAT_APPLY" val="1"/>
</p:tagLst>
</file>

<file path=ppt/tags/tag149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50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53.xml><?xml version="1.0" encoding="utf-8"?>
<p:tagLst xmlns:p="http://schemas.openxmlformats.org/presentationml/2006/main">
  <p:tag name="KSO_WM_UNIT_TIMELINE_IDINGROUP" val="4"/>
  <p:tag name="KSO_WM_UNIT_TIMELINE_EMPHASIS_ID" val="4"/>
  <p:tag name="KSO_WM_UNIT_COLOR_SCHEME_SHAPE_ID" val="40"/>
  <p:tag name="KSO_WM_UNIT_COLOR_SCHEME_PARENT_PAGE" val="0_10"/>
  <p:tag name="KSO_WM_UNIT_ISCONTENTSTITLE" val="0"/>
  <p:tag name="KSO_WM_UNIT_PRESET_TEXT" val="事件内容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b"/>
  <p:tag name="KSO_WM_UNIT_INDEX" val="1_2_1"/>
  <p:tag name="KSO_WM_UNIT_ID" val="diagram20191592_10*m_h_b*1_2_1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6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1592_10*m_h_i*1_4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10"/>
  <p:tag name="KSO_WM_UNIT_FILL_TYPE" val="1"/>
  <p:tag name="KSO_WM_UNIT_USESOURCEFORMAT_APPLY" val="1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UNIT_TIMELINE_IDINGROUP" val="2"/>
  <p:tag name="KSO_WM_UNIT_TIMELINE_EMPHASIS_ID" val="2"/>
  <p:tag name="KSO_WM_UNIT_COLOR_SCHEME_SHAPE_ID" val="26"/>
  <p:tag name="KSO_WM_UNIT_COLOR_SCHEME_PARENT_PAGE" val="0_1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1592_10*m_h_i*1_4_2"/>
  <p:tag name="KSO_WM_TEMPLATE_CATEGORY" val="diagram"/>
  <p:tag name="KSO_WM_TEMPLATE_INDEX" val="20191592"/>
  <p:tag name="KSO_WM_UNIT_LAYERLEVEL" val="1_1_1"/>
  <p:tag name="KSO_WM_TAG_VERSION" val="1.0"/>
  <p:tag name="KSO_WM_BEAUTIFY_FLAG" val=""/>
  <p:tag name="KSO_WM_UNIT_FILL_FORE_SCHEMECOLOR_INDEX" val="10"/>
  <p:tag name="KSO_WM_UNIT_FILL_TYPE" val="1"/>
  <p:tag name="KSO_WM_UNIT_USESOURCEFORMAT_APPLY" val="1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70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19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2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20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21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22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23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24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25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26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27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28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29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3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30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31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32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33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34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35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36.xml><?xml version="1.0" encoding="utf-8"?>
<p:tagLst xmlns:p="http://schemas.openxmlformats.org/presentationml/2006/main">
  <p:tag name="KSO_WM_DIAGRAM_VIRTUALLY_FRAME" val="{&quot;height&quot;:362.95,&quot;left&quot;:52.95,&quot;top&quot;:110,&quot;width&quot;:845.45}"/>
</p:tagLst>
</file>

<file path=ppt/tags/tag37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38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39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40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1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2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3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4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5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6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7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8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49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5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50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51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52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53.xml><?xml version="1.0" encoding="utf-8"?>
<p:tagLst xmlns:p="http://schemas.openxmlformats.org/presentationml/2006/main">
  <p:tag name="KSO_WM_DIAGRAM_VIRTUALLY_FRAME" val="{&quot;height&quot;:377.6014960629921,&quot;left&quot;:59.4,&quot;top&quot;:98.2,&quot;width&quot;:839.75}"/>
</p:tagLst>
</file>

<file path=ppt/tags/tag54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55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56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57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58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59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60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1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2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3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4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5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6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7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8.xml><?xml version="1.0" encoding="utf-8"?>
<p:tagLst xmlns:p="http://schemas.openxmlformats.org/presentationml/2006/main">
  <p:tag name="KSO_WM_DIAGRAM_VIRTUALLY_FRAME" val="{&quot;height&quot;:372.7,&quot;left&quot;:87.36094488188976,&quot;top&quot;:103.25,&quot;width&quot;:810.867874015748}"/>
</p:tagLst>
</file>

<file path=ppt/tags/tag69.xml><?xml version="1.0" encoding="utf-8"?>
<p:tagLst xmlns:p="http://schemas.openxmlformats.org/presentationml/2006/main">
  <p:tag name="KSO_WM_DIAGRAM_VIRTUALLY_FRAME" val="{&quot;height&quot;:337.6,&quot;left&quot;:95.75,&quot;top&quot;:127.55,&quot;width&quot;:762.4}"/>
</p:tagLst>
</file>

<file path=ppt/tags/tag7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70.xml><?xml version="1.0" encoding="utf-8"?>
<p:tagLst xmlns:p="http://schemas.openxmlformats.org/presentationml/2006/main">
  <p:tag name="KSO_WM_DIAGRAM_VIRTUALLY_FRAME" val="{&quot;height&quot;:337.6,&quot;left&quot;:95.75,&quot;top&quot;:127.55,&quot;width&quot;:762.4}"/>
</p:tagLst>
</file>

<file path=ppt/tags/tag71.xml><?xml version="1.0" encoding="utf-8"?>
<p:tagLst xmlns:p="http://schemas.openxmlformats.org/presentationml/2006/main">
  <p:tag name="KSO_WM_DIAGRAM_VIRTUALLY_FRAME" val="{&quot;height&quot;:337.6,&quot;left&quot;:95.75,&quot;top&quot;:127.55,&quot;width&quot;:762.4}"/>
</p:tagLst>
</file>

<file path=ppt/tags/tag72.xml><?xml version="1.0" encoding="utf-8"?>
<p:tagLst xmlns:p="http://schemas.openxmlformats.org/presentationml/2006/main">
  <p:tag name="KSO_WM_DIAGRAM_VIRTUALLY_FRAME" val="{&quot;height&quot;:337.6,&quot;left&quot;:95.75,&quot;top&quot;:127.55,&quot;width&quot;:762.4}"/>
</p:tagLst>
</file>

<file path=ppt/tags/tag73.xml><?xml version="1.0" encoding="utf-8"?>
<p:tagLst xmlns:p="http://schemas.openxmlformats.org/presentationml/2006/main">
  <p:tag name="KSO_WM_DIAGRAM_VIRTUALLY_FRAME" val="{&quot;height&quot;:337.6,&quot;left&quot;:95.75,&quot;top&quot;:127.55,&quot;width&quot;:762.4}"/>
</p:tagLst>
</file>

<file path=ppt/tags/tag74.xml><?xml version="1.0" encoding="utf-8"?>
<p:tagLst xmlns:p="http://schemas.openxmlformats.org/presentationml/2006/main">
  <p:tag name="KSO_WM_DIAGRAM_VIRTUALLY_FRAME" val="{&quot;height&quot;:337.6,&quot;left&quot;:95.75,&quot;top&quot;:127.55,&quot;width&quot;:762.4}"/>
</p:tagLst>
</file>

<file path=ppt/tags/tag75.xml><?xml version="1.0" encoding="utf-8"?>
<p:tagLst xmlns:p="http://schemas.openxmlformats.org/presentationml/2006/main">
  <p:tag name="KSO_WM_DIAGRAM_VIRTUALLY_FRAME" val="{&quot;height&quot;:337.6,&quot;left&quot;:95.75,&quot;top&quot;:127.55,&quot;width&quot;:762.4}"/>
</p:tagLst>
</file>

<file path=ppt/tags/tag76.xml><?xml version="1.0" encoding="utf-8"?>
<p:tagLst xmlns:p="http://schemas.openxmlformats.org/presentationml/2006/main">
  <p:tag name="KSO_WM_DIAGRAM_VIRTUALLY_FRAME" val="{&quot;height&quot;:337.6,&quot;left&quot;:95.75,&quot;top&quot;:127.55,&quot;width&quot;:762.4}"/>
</p:tagLst>
</file>

<file path=ppt/tags/tag77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78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79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80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1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2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3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4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5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6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7.xml><?xml version="1.0" encoding="utf-8"?>
<p:tagLst xmlns:p="http://schemas.openxmlformats.org/presentationml/2006/main">
  <p:tag name="KSO_WM_DIAGRAM_VIRTUALLY_FRAME" val="{&quot;height&quot;:414.4251968503937,&quot;left&quot;:88.3,&quot;top&quot;:97.91236220472442,&quot;width&quot;:697.2}"/>
</p:tagLst>
</file>

<file path=ppt/tags/tag88.xml><?xml version="1.0" encoding="utf-8"?>
<p:tagLst xmlns:p="http://schemas.openxmlformats.org/presentationml/2006/main">
  <p:tag name="KSO_WM_DIAGRAM_VIRTUALLY_FRAME" val="{&quot;height&quot;:374,&quot;left&quot;:52.876141732283486,&quot;top&quot;:112,&quot;width&quot;:854.2476377952756}"/>
</p:tagLst>
</file>

<file path=ppt/tags/tag89.xml><?xml version="1.0" encoding="utf-8"?>
<p:tagLst xmlns:p="http://schemas.openxmlformats.org/presentationml/2006/main">
  <p:tag name="KSO_WM_DIAGRAM_VIRTUALLY_FRAME" val="{&quot;height&quot;:374,&quot;left&quot;:52.876141732283486,&quot;top&quot;:112,&quot;width&quot;:854.2476377952756}"/>
</p:tagLst>
</file>

<file path=ppt/tags/tag9.xml><?xml version="1.0" encoding="utf-8"?>
<p:tagLst xmlns:p="http://schemas.openxmlformats.org/presentationml/2006/main">
  <p:tag name="KSO_WM_DIAGRAM_VIRTUALLY_FRAME" val="{&quot;height&quot;:384.3,&quot;left&quot;:442.4750393700788,&quot;top&quot;:94.95,&quot;width&quot;:432.3324313330462}"/>
</p:tagLst>
</file>

<file path=ppt/tags/tag90.xml><?xml version="1.0" encoding="utf-8"?>
<p:tagLst xmlns:p="http://schemas.openxmlformats.org/presentationml/2006/main">
  <p:tag name="KSO_WM_DIAGRAM_VIRTUALLY_FRAME" val="{&quot;height&quot;:374,&quot;left&quot;:52.876141732283486,&quot;top&quot;:112,&quot;width&quot;:854.2476377952756}"/>
</p:tagLst>
</file>

<file path=ppt/tags/tag91.xml><?xml version="1.0" encoding="utf-8"?>
<p:tagLst xmlns:p="http://schemas.openxmlformats.org/presentationml/2006/main">
  <p:tag name="KSO_WM_DIAGRAM_VIRTUALLY_FRAME" val="{&quot;height&quot;:374,&quot;left&quot;:52.876141732283486,&quot;top&quot;:112,&quot;width&quot;:854.2476377952756}"/>
</p:tagLst>
</file>

<file path=ppt/tags/tag92.xml><?xml version="1.0" encoding="utf-8"?>
<p:tagLst xmlns:p="http://schemas.openxmlformats.org/presentationml/2006/main">
  <p:tag name="KSO_WM_DIAGRAM_VIRTUALLY_FRAME" val="{&quot;height&quot;:374,&quot;left&quot;:52.876141732283486,&quot;top&quot;:112,&quot;width&quot;:854.2476377952756}"/>
</p:tagLst>
</file>

<file path=ppt/tags/tag93.xml><?xml version="1.0" encoding="utf-8"?>
<p:tagLst xmlns:p="http://schemas.openxmlformats.org/presentationml/2006/main">
  <p:tag name="KSO_WM_DIAGRAM_VIRTUALLY_FRAME" val="{&quot;height&quot;:374,&quot;left&quot;:52.876141732283486,&quot;top&quot;:112,&quot;width&quot;:854.2476377952756}"/>
</p:tagLst>
</file>

<file path=ppt/tags/tag94.xml><?xml version="1.0" encoding="utf-8"?>
<p:tagLst xmlns:p="http://schemas.openxmlformats.org/presentationml/2006/main">
  <p:tag name="KSO_WM_DIAGRAM_VIRTUALLY_FRAME" val="{&quot;height&quot;:236.55,&quot;left&quot;:96.4,&quot;top&quot;:180.7,&quot;width&quot;:765.1}"/>
</p:tagLst>
</file>

<file path=ppt/tags/tag95.xml><?xml version="1.0" encoding="utf-8"?>
<p:tagLst xmlns:p="http://schemas.openxmlformats.org/presentationml/2006/main">
  <p:tag name="KSO_WM_DIAGRAM_VIRTUALLY_FRAME" val="{&quot;height&quot;:236.55,&quot;left&quot;:96.4,&quot;top&quot;:180.7,&quot;width&quot;:765.1}"/>
</p:tagLst>
</file>

<file path=ppt/tags/tag96.xml><?xml version="1.0" encoding="utf-8"?>
<p:tagLst xmlns:p="http://schemas.openxmlformats.org/presentationml/2006/main">
  <p:tag name="KSO_WM_DIAGRAM_VIRTUALLY_FRAME" val="{&quot;height&quot;:236.55,&quot;left&quot;:96.4,&quot;top&quot;:180.7,&quot;width&quot;:765.1}"/>
</p:tagLst>
</file>

<file path=ppt/tags/tag97.xml><?xml version="1.0" encoding="utf-8"?>
<p:tagLst xmlns:p="http://schemas.openxmlformats.org/presentationml/2006/main">
  <p:tag name="KSO_WM_DIAGRAM_VIRTUALLY_FRAME" val="{&quot;height&quot;:236.55,&quot;left&quot;:96.4,&quot;top&quot;:180.7,&quot;width&quot;:765.1}"/>
</p:tagLst>
</file>

<file path=ppt/tags/tag98.xml><?xml version="1.0" encoding="utf-8"?>
<p:tagLst xmlns:p="http://schemas.openxmlformats.org/presentationml/2006/main">
  <p:tag name="KSO_WM_DIAGRAM_VIRTUALLY_FRAME" val="{&quot;height&quot;:236.55,&quot;left&quot;:96.4,&quot;top&quot;:180.7,&quot;width&quot;:765.1}"/>
</p:tagLst>
</file>

<file path=ppt/tags/tag99.xml><?xml version="1.0" encoding="utf-8"?>
<p:tagLst xmlns:p="http://schemas.openxmlformats.org/presentationml/2006/main">
  <p:tag name="KSO_WM_DIAGRAM_VIRTUALLY_FRAME" val="{&quot;height&quot;:236.55,&quot;left&quot;:96.4,&quot;top&quot;:180.7,&quot;width&quot;:765.1}"/>
</p:tagLst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CC0"/>
      </a:accent1>
      <a:accent2>
        <a:srgbClr val="00B0F0"/>
      </a:accent2>
      <a:accent3>
        <a:srgbClr val="1D3EB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CC0"/>
      </a:accent1>
      <a:accent2>
        <a:srgbClr val="00B0F0"/>
      </a:accent2>
      <a:accent3>
        <a:srgbClr val="1D3EBF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3884</Words>
  <Application>WPS 演示</Application>
  <PresentationFormat>On-screen Show (16:9)</PresentationFormat>
  <Paragraphs>431</Paragraphs>
  <Slides>27</Slides>
  <Notes>22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Arial</vt:lpstr>
      <vt:lpstr>宋体</vt:lpstr>
      <vt:lpstr>Wingdings</vt:lpstr>
      <vt:lpstr>MiSans</vt:lpstr>
      <vt:lpstr>MiSans</vt:lpstr>
      <vt:lpstr>Noto Sans SC</vt:lpstr>
      <vt:lpstr>Calibri</vt:lpstr>
      <vt:lpstr>微软雅黑</vt:lpstr>
      <vt:lpstr>Arial Unicode MS</vt:lpstr>
      <vt:lpstr>等线</vt:lpstr>
      <vt:lpstr>楷体</vt:lpstr>
      <vt:lpstr>仿宋_GB2312</vt:lpstr>
      <vt:lpstr>仿宋</vt:lpstr>
      <vt:lpstr>禹卫书法行书简体</vt:lpstr>
      <vt:lpstr>Segoe Print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钪行业：从供需失衡到格局重塑</dc:title>
  <dc:creator>Kimi</dc:creator>
  <dc:subject>钪行业：从供需失衡到格局重塑</dc:subject>
  <cp:lastModifiedBy>skye</cp:lastModifiedBy>
  <cp:revision>21</cp:revision>
  <dcterms:created xsi:type="dcterms:W3CDTF">2026-04-24T00:47:00Z</dcterms:created>
  <dcterms:modified xsi:type="dcterms:W3CDTF">2026-05-14T07:42:42Z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钪行业：从供需失衡到格局重塑","ContentProducer":"001191110108MACG2KBH8F10000","ProduceID":"19dbcf30-fa72-8374-8000-000002ed29d9","ReservedCode1":"","ContentPropagator":"001191110108MACG2KBH8F20000","PropagateID":"19dbcf30-fa72-8374-8000-000002ed29d9","ReservedCode2":""}</vt:lpwstr>
  </property>
  <property fmtid="{D5CDD505-2E9C-101B-9397-08002B2CF9AE}" pid="3" name="KSOProductBuildVer">
    <vt:lpwstr>2052-12.1.0.25865</vt:lpwstr>
  </property>
  <property fmtid="{D5CDD505-2E9C-101B-9397-08002B2CF9AE}" pid="4" name="ICV">
    <vt:lpwstr>AE59A334C74844BDBFA6AFD9629C30B7_13</vt:lpwstr>
  </property>
</Properties>
</file>